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4"/>
  </p:notesMasterIdLst>
  <p:sldIdLst>
    <p:sldId id="1162" r:id="rId4"/>
    <p:sldId id="2145706169" r:id="rId5"/>
    <p:sldId id="2145706196" r:id="rId6"/>
    <p:sldId id="2145706197" r:id="rId7"/>
    <p:sldId id="2145705715" r:id="rId8"/>
    <p:sldId id="2145705830" r:id="rId9"/>
    <p:sldId id="2145706146" r:id="rId10"/>
    <p:sldId id="2145706191" r:id="rId11"/>
    <p:sldId id="2145706249" r:id="rId12"/>
    <p:sldId id="2145706245" r:id="rId13"/>
    <p:sldId id="2145706268" r:id="rId14"/>
    <p:sldId id="2145706250" r:id="rId15"/>
    <p:sldId id="2145705789" r:id="rId16"/>
    <p:sldId id="2145706238" r:id="rId17"/>
    <p:sldId id="2145706248" r:id="rId18"/>
    <p:sldId id="2145706247" r:id="rId19"/>
    <p:sldId id="2145706241" r:id="rId20"/>
    <p:sldId id="2145706019" r:id="rId21"/>
    <p:sldId id="2145706251" r:id="rId22"/>
    <p:sldId id="2145706253" r:id="rId23"/>
    <p:sldId id="2145706273" r:id="rId24"/>
    <p:sldId id="2145706254" r:id="rId25"/>
    <p:sldId id="2145706256" r:id="rId26"/>
    <p:sldId id="2145706257" r:id="rId27"/>
    <p:sldId id="2145706258" r:id="rId28"/>
    <p:sldId id="2145706259" r:id="rId29"/>
    <p:sldId id="2145706260" r:id="rId30"/>
    <p:sldId id="2145706261" r:id="rId31"/>
    <p:sldId id="2145706274" r:id="rId32"/>
    <p:sldId id="2145706262" r:id="rId33"/>
    <p:sldId id="2145706263" r:id="rId34"/>
    <p:sldId id="2145706264" r:id="rId35"/>
    <p:sldId id="2145706266" r:id="rId36"/>
    <p:sldId id="2145706267" r:id="rId37"/>
    <p:sldId id="2145706269" r:id="rId38"/>
    <p:sldId id="2145706270" r:id="rId39"/>
    <p:sldId id="2145706271" r:id="rId40"/>
    <p:sldId id="2145705999" r:id="rId41"/>
    <p:sldId id="2145705980" r:id="rId42"/>
    <p:sldId id="2145706011" r:id="rId43"/>
    <p:sldId id="2145705898" r:id="rId44"/>
    <p:sldId id="2145705981" r:id="rId45"/>
    <p:sldId id="2145705958" r:id="rId46"/>
    <p:sldId id="2145705966" r:id="rId47"/>
    <p:sldId id="986" r:id="rId48"/>
    <p:sldId id="2145705956" r:id="rId49"/>
    <p:sldId id="2145705883" r:id="rId50"/>
    <p:sldId id="2324" r:id="rId51"/>
    <p:sldId id="2145705957" r:id="rId52"/>
    <p:sldId id="2145705918" r:id="rId53"/>
    <p:sldId id="2145705734" r:id="rId54"/>
    <p:sldId id="2145706023" r:id="rId55"/>
    <p:sldId id="2145705959" r:id="rId56"/>
    <p:sldId id="2145705965" r:id="rId57"/>
    <p:sldId id="2329" r:id="rId58"/>
    <p:sldId id="2145706021" r:id="rId59"/>
    <p:sldId id="2145705802" r:id="rId60"/>
    <p:sldId id="2145705977" r:id="rId61"/>
    <p:sldId id="2145706272" r:id="rId62"/>
    <p:sldId id="1773" r:id="rId6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Francisco Beingolea More" initials="LFBM" lastIdx="2" clrIdx="0">
    <p:extLst>
      <p:ext uri="{19B8F6BF-5375-455C-9EA6-DF929625EA0E}">
        <p15:presenceInfo xmlns:p15="http://schemas.microsoft.com/office/powerpoint/2012/main" userId="ff710d5ef2f7ce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9C1"/>
    <a:srgbClr val="FDB9BF"/>
    <a:srgbClr val="FFE1F8"/>
    <a:srgbClr val="C5FEFF"/>
    <a:srgbClr val="E6FEFD"/>
    <a:srgbClr val="000000"/>
    <a:srgbClr val="F3A36D"/>
    <a:srgbClr val="FFE5F8"/>
    <a:srgbClr val="D7F1FF"/>
    <a:srgbClr val="AAF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84478" autoAdjust="0"/>
  </p:normalViewPr>
  <p:slideViewPr>
    <p:cSldViewPr snapToGrid="0" showGuides="1">
      <p:cViewPr varScale="1">
        <p:scale>
          <a:sx n="56" d="100"/>
          <a:sy n="56" d="100"/>
        </p:scale>
        <p:origin x="1618" y="34"/>
      </p:cViewPr>
      <p:guideLst>
        <p:guide orient="horz" pos="1684"/>
        <p:guide pos="3749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-8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011794198802069E-2"/>
          <c:y val="0.11137911558523539"/>
          <c:w val="0.89521981627296587"/>
          <c:h val="0.62274452639622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'Variación de casos'!$C$1</c:f>
              <c:strCache>
                <c:ptCount val="1"/>
                <c:pt idx="0">
                  <c:v>Casos en los últimos 7 días</c:v>
                </c:pt>
              </c:strCache>
            </c:strRef>
          </c:tx>
          <c:spPr>
            <a:solidFill>
              <a:schemeClr val="accent1"/>
            </a:solidFill>
            <a:ln w="98425" cap="sq" cmpd="dbl">
              <a:solidFill>
                <a:schemeClr val="accent1">
                  <a:alpha val="32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  <a:outerShdw blurRad="355600" dist="647700" dir="5880000" sx="99000" sy="99000" algn="ctr" rotWithShape="0">
                <a:srgbClr val="000000">
                  <a:alpha val="81000"/>
                </a:srgbClr>
              </a:outerShdw>
              <a:softEdge rad="330200"/>
            </a:effectLst>
            <a:scene3d>
              <a:camera prst="orthographicFront"/>
              <a:lightRig rig="threePt" dir="t">
                <a:rot lat="0" lon="0" rev="21594000"/>
              </a:lightRig>
            </a:scene3d>
            <a:sp3d prstMaterial="softEdge">
              <a:bevelT prst="relaxedInset"/>
              <a:bevelB w="101600" prst="riblet"/>
            </a:sp3d>
          </c:spPr>
          <c:invertIfNegative val="0"/>
          <c:dLbls>
            <c:dLbl>
              <c:idx val="1"/>
              <c:layout>
                <c:manualLayout>
                  <c:x val="3.9428238017781732E-3"/>
                  <c:y val="-0.23034629392256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81-4565-8BA9-C2498F235948}"/>
                </c:ext>
              </c:extLst>
            </c:dLbl>
            <c:dLbl>
              <c:idx val="2"/>
              <c:layout>
                <c:manualLayout>
                  <c:x val="7.6016051960624293E-3"/>
                  <c:y val="-0.18431300738570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81-4565-8BA9-C2498F235948}"/>
                </c:ext>
              </c:extLst>
            </c:dLbl>
            <c:dLbl>
              <c:idx val="3"/>
              <c:layout>
                <c:manualLayout>
                  <c:x val="1.0721944245889922E-2"/>
                  <c:y val="-0.1498708010335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81-4565-8BA9-C2498F235948}"/>
                </c:ext>
              </c:extLst>
            </c:dLbl>
            <c:dLbl>
              <c:idx val="11"/>
              <c:layout>
                <c:manualLayout>
                  <c:x val="1.06837606837599E-3"/>
                  <c:y val="-3.428270042194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81-4565-8BA9-C2498F235948}"/>
                </c:ext>
              </c:extLst>
            </c:dLbl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Turquía</c:v>
                  </c:pt>
                  <c:pt idx="4">
                    <c:v>Argentina</c:v>
                  </c:pt>
                  <c:pt idx="5">
                    <c:v>Francia</c:v>
                  </c:pt>
                  <c:pt idx="6">
                    <c:v>Irán</c:v>
                  </c:pt>
                  <c:pt idx="7">
                    <c:v>Colombia</c:v>
                  </c:pt>
                  <c:pt idx="8">
                    <c:v>Alemania</c:v>
                  </c:pt>
                  <c:pt idx="9">
                    <c:v>Italia</c:v>
                  </c:pt>
                  <c:pt idx="10">
                    <c:v>Nepal</c:v>
                  </c:pt>
                  <c:pt idx="11">
                    <c:v>Rusia</c:v>
                  </c:pt>
                  <c:pt idx="12">
                    <c:v>Canadá</c:v>
                  </c:pt>
                  <c:pt idx="13">
                    <c:v>Países Bajos</c:v>
                  </c:pt>
                  <c:pt idx="14">
                    <c:v>Filipinas</c:v>
                  </c:pt>
                  <c:pt idx="15">
                    <c:v>Perú</c:v>
                  </c:pt>
                  <c:pt idx="16">
                    <c:v>Irak</c:v>
                  </c:pt>
                  <c:pt idx="17">
                    <c:v>Chile</c:v>
                  </c:pt>
                  <c:pt idx="18">
                    <c:v>Indonesia</c:v>
                  </c:pt>
                  <c:pt idx="19">
                    <c:v>Ucrania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'Variación de casos'!$C$3:$C$22</c:f>
              <c:numCache>
                <c:formatCode>#,##0</c:formatCode>
                <c:ptCount val="20"/>
                <c:pt idx="0">
                  <c:v>2742695</c:v>
                </c:pt>
                <c:pt idx="1">
                  <c:v>429880</c:v>
                </c:pt>
                <c:pt idx="2">
                  <c:v>284801</c:v>
                </c:pt>
                <c:pt idx="3">
                  <c:v>155944</c:v>
                </c:pt>
                <c:pt idx="4">
                  <c:v>142481</c:v>
                </c:pt>
                <c:pt idx="5">
                  <c:v>124840</c:v>
                </c:pt>
                <c:pt idx="6">
                  <c:v>119956</c:v>
                </c:pt>
                <c:pt idx="7">
                  <c:v>109103</c:v>
                </c:pt>
                <c:pt idx="8">
                  <c:v>101942</c:v>
                </c:pt>
                <c:pt idx="9">
                  <c:v>66450</c:v>
                </c:pt>
                <c:pt idx="10">
                  <c:v>58637</c:v>
                </c:pt>
                <c:pt idx="11">
                  <c:v>57007</c:v>
                </c:pt>
                <c:pt idx="12">
                  <c:v>52485</c:v>
                </c:pt>
                <c:pt idx="13">
                  <c:v>52407</c:v>
                </c:pt>
                <c:pt idx="14">
                  <c:v>47020</c:v>
                </c:pt>
                <c:pt idx="15">
                  <c:v>39292</c:v>
                </c:pt>
                <c:pt idx="16">
                  <c:v>37795</c:v>
                </c:pt>
                <c:pt idx="17">
                  <c:v>36549</c:v>
                </c:pt>
                <c:pt idx="18">
                  <c:v>36410</c:v>
                </c:pt>
                <c:pt idx="19">
                  <c:v>36330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81-4565-8BA9-C2498F2359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7"/>
        <c:axId val="2014711264"/>
        <c:axId val="2014710432"/>
      </c:barChart>
      <c:lineChart>
        <c:grouping val="standard"/>
        <c:varyColors val="0"/>
        <c:ser>
          <c:idx val="1"/>
          <c:order val="1"/>
          <c:tx>
            <c:v>Variación semanal % cambio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Turquía</c:v>
                  </c:pt>
                  <c:pt idx="4">
                    <c:v>Argentina</c:v>
                  </c:pt>
                  <c:pt idx="5">
                    <c:v>Francia</c:v>
                  </c:pt>
                  <c:pt idx="6">
                    <c:v>Irán</c:v>
                  </c:pt>
                  <c:pt idx="7">
                    <c:v>Colombia</c:v>
                  </c:pt>
                  <c:pt idx="8">
                    <c:v>Alemania</c:v>
                  </c:pt>
                  <c:pt idx="9">
                    <c:v>Italia</c:v>
                  </c:pt>
                  <c:pt idx="10">
                    <c:v>Nepal</c:v>
                  </c:pt>
                  <c:pt idx="11">
                    <c:v>Rusia</c:v>
                  </c:pt>
                  <c:pt idx="12">
                    <c:v>Canadá</c:v>
                  </c:pt>
                  <c:pt idx="13">
                    <c:v>Países Bajos</c:v>
                  </c:pt>
                  <c:pt idx="14">
                    <c:v>Filipinas</c:v>
                  </c:pt>
                  <c:pt idx="15">
                    <c:v>Perú</c:v>
                  </c:pt>
                  <c:pt idx="16">
                    <c:v>Irak</c:v>
                  </c:pt>
                  <c:pt idx="17">
                    <c:v>Chile</c:v>
                  </c:pt>
                  <c:pt idx="18">
                    <c:v>Indonesia</c:v>
                  </c:pt>
                  <c:pt idx="19">
                    <c:v>Ucrania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'Variación de casos'!$D$3:$D$22</c:f>
              <c:numCache>
                <c:formatCode>0%</c:formatCode>
                <c:ptCount val="20"/>
                <c:pt idx="0">
                  <c:v>0.05</c:v>
                </c:pt>
                <c:pt idx="1">
                  <c:v>0.04</c:v>
                </c:pt>
                <c:pt idx="2">
                  <c:v>-0.22</c:v>
                </c:pt>
                <c:pt idx="3">
                  <c:v>-0.36</c:v>
                </c:pt>
                <c:pt idx="4">
                  <c:v>-0.01</c:v>
                </c:pt>
                <c:pt idx="5">
                  <c:v>-0.19</c:v>
                </c:pt>
                <c:pt idx="6">
                  <c:v>-0.13</c:v>
                </c:pt>
                <c:pt idx="7">
                  <c:v>-0.08</c:v>
                </c:pt>
                <c:pt idx="8">
                  <c:v>-0.2</c:v>
                </c:pt>
                <c:pt idx="9">
                  <c:v>-0.19</c:v>
                </c:pt>
                <c:pt idx="10">
                  <c:v>0.63</c:v>
                </c:pt>
                <c:pt idx="11">
                  <c:v>-0.06</c:v>
                </c:pt>
                <c:pt idx="12">
                  <c:v>-0.05</c:v>
                </c:pt>
                <c:pt idx="13">
                  <c:v>0.13</c:v>
                </c:pt>
                <c:pt idx="14">
                  <c:v>-0.18</c:v>
                </c:pt>
                <c:pt idx="15">
                  <c:v>-0.2</c:v>
                </c:pt>
                <c:pt idx="16">
                  <c:v>-0.13</c:v>
                </c:pt>
                <c:pt idx="17">
                  <c:v>-0.12</c:v>
                </c:pt>
                <c:pt idx="18">
                  <c:v>8.9999999999999993E-3</c:v>
                </c:pt>
                <c:pt idx="19">
                  <c:v>-0.37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C81-4565-8BA9-C2498F2359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4712096"/>
        <c:axId val="2014708352"/>
      </c:lineChart>
      <c:catAx>
        <c:axId val="20147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0432"/>
        <c:crosses val="autoZero"/>
        <c:auto val="1"/>
        <c:lblAlgn val="ctr"/>
        <c:lblOffset val="100"/>
        <c:noMultiLvlLbl val="0"/>
      </c:catAx>
      <c:valAx>
        <c:axId val="201471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1264"/>
        <c:crosses val="autoZero"/>
        <c:crossBetween val="between"/>
      </c:valAx>
      <c:valAx>
        <c:axId val="201470835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2096"/>
        <c:crosses val="max"/>
        <c:crossBetween val="between"/>
      </c:valAx>
      <c:catAx>
        <c:axId val="201471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4708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311948977677734E-2"/>
          <c:y val="1.4594369981613274E-2"/>
          <c:w val="0.88027960369260627"/>
          <c:h val="0.68522562217233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'Variacion fallecidos'!$C$1</c:f>
              <c:strCache>
                <c:ptCount val="1"/>
                <c:pt idx="0">
                  <c:v>Muertes en los últimos 7 días</c:v>
                </c:pt>
              </c:strCache>
            </c:strRef>
          </c:tx>
          <c:spPr>
            <a:gradFill>
              <a:gsLst>
                <a:gs pos="0">
                  <a:schemeClr val="tx2">
                    <a:lumMod val="75000"/>
                    <a:alpha val="6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1085">
                  <a:srgbClr val="455266"/>
                </a:gs>
                <a:gs pos="44696">
                  <a:srgbClr val="7B8DA9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glow>
                <a:schemeClr val="accent1">
                  <a:alpha val="40000"/>
                </a:schemeClr>
              </a:glow>
              <a:outerShdw blurRad="50800" dist="50800" dir="5760000" sx="104000" sy="104000" algn="ctr" rotWithShape="0">
                <a:srgbClr val="000000">
                  <a:alpha val="43137"/>
                </a:srgbClr>
              </a:outerShdw>
              <a:softEdge rad="965200"/>
            </a:effectLst>
            <a:scene3d>
              <a:camera prst="orthographicFront"/>
              <a:lightRig rig="freezing" dir="t">
                <a:rot lat="0" lon="0" rev="1200000"/>
              </a:lightRig>
            </a:scene3d>
            <a:sp3d prstMaterial="flat">
              <a:bevelT w="546100" h="876300" prst="slope"/>
              <a:bevelB w="463550" h="203200" prst="artDeco"/>
            </a:sp3d>
          </c:spPr>
          <c:invertIfNegative val="0"/>
          <c:dLbls>
            <c:dLbl>
              <c:idx val="2"/>
              <c:layout>
                <c:manualLayout>
                  <c:x val="0"/>
                  <c:y val="-4.548408057179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E4-403C-85C8-E69F74647B67}"/>
                </c:ext>
              </c:extLst>
            </c:dLbl>
            <c:dLbl>
              <c:idx val="4"/>
              <c:layout>
                <c:manualLayout>
                  <c:x val="-1.1582117211026176E-3"/>
                  <c:y val="3.8986354775828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E4-403C-85C8-E69F74647B67}"/>
                </c:ext>
              </c:extLst>
            </c:dLbl>
            <c:dLbl>
              <c:idx val="5"/>
              <c:layout>
                <c:manualLayout>
                  <c:x val="0"/>
                  <c:y val="-2.8156811782542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E4-403C-85C8-E69F74647B67}"/>
                </c:ext>
              </c:extLst>
            </c:dLbl>
            <c:dLbl>
              <c:idx val="10"/>
              <c:layout>
                <c:manualLayout>
                  <c:x val="0"/>
                  <c:y val="-0.12562269872211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E4-403C-85C8-E69F74647B67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Turquía</c:v>
                  </c:pt>
                  <c:pt idx="4">
                    <c:v>Argentina</c:v>
                  </c:pt>
                  <c:pt idx="5">
                    <c:v>Francia</c:v>
                  </c:pt>
                  <c:pt idx="6">
                    <c:v>Irán</c:v>
                  </c:pt>
                  <c:pt idx="7">
                    <c:v>Colombia</c:v>
                  </c:pt>
                  <c:pt idx="8">
                    <c:v>Alemania</c:v>
                  </c:pt>
                  <c:pt idx="9">
                    <c:v>Italia</c:v>
                  </c:pt>
                  <c:pt idx="10">
                    <c:v>Nepal</c:v>
                  </c:pt>
                  <c:pt idx="11">
                    <c:v>Rusia</c:v>
                  </c:pt>
                  <c:pt idx="12">
                    <c:v>Canadá</c:v>
                  </c:pt>
                  <c:pt idx="13">
                    <c:v>Países Bajos</c:v>
                  </c:pt>
                  <c:pt idx="14">
                    <c:v>Filipinas</c:v>
                  </c:pt>
                  <c:pt idx="15">
                    <c:v>Perú</c:v>
                  </c:pt>
                  <c:pt idx="16">
                    <c:v>Irak</c:v>
                  </c:pt>
                  <c:pt idx="17">
                    <c:v>Chile</c:v>
                  </c:pt>
                  <c:pt idx="18">
                    <c:v>Indonesia</c:v>
                  </c:pt>
                  <c:pt idx="19">
                    <c:v>Ucrania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'Variacion fallecidos'!$C$3:$C$22</c:f>
              <c:numCache>
                <c:formatCode>#,##0</c:formatCode>
                <c:ptCount val="20"/>
                <c:pt idx="0">
                  <c:v>27201</c:v>
                </c:pt>
                <c:pt idx="1">
                  <c:v>14643</c:v>
                </c:pt>
                <c:pt idx="2">
                  <c:v>4633</c:v>
                </c:pt>
                <c:pt idx="3">
                  <c:v>2185</c:v>
                </c:pt>
                <c:pt idx="4">
                  <c:v>3073</c:v>
                </c:pt>
                <c:pt idx="5">
                  <c:v>1567</c:v>
                </c:pt>
                <c:pt idx="6">
                  <c:v>2426</c:v>
                </c:pt>
                <c:pt idx="7">
                  <c:v>3154</c:v>
                </c:pt>
                <c:pt idx="8">
                  <c:v>1545</c:v>
                </c:pt>
                <c:pt idx="9">
                  <c:v>1656</c:v>
                </c:pt>
                <c:pt idx="10">
                  <c:v>395</c:v>
                </c:pt>
                <c:pt idx="11">
                  <c:v>2464</c:v>
                </c:pt>
                <c:pt idx="12" formatCode="General">
                  <c:v>326</c:v>
                </c:pt>
                <c:pt idx="13">
                  <c:v>151</c:v>
                </c:pt>
                <c:pt idx="14">
                  <c:v>1041</c:v>
                </c:pt>
                <c:pt idx="15">
                  <c:v>1977</c:v>
                </c:pt>
                <c:pt idx="16">
                  <c:v>235</c:v>
                </c:pt>
                <c:pt idx="17">
                  <c:v>657</c:v>
                </c:pt>
                <c:pt idx="18">
                  <c:v>1216</c:v>
                </c:pt>
                <c:pt idx="19">
                  <c:v>1797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E4-403C-85C8-E69F74647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axId val="426882240"/>
        <c:axId val="426890976"/>
        <c:extLst/>
      </c:barChart>
      <c:lineChart>
        <c:grouping val="standard"/>
        <c:varyColors val="0"/>
        <c:ser>
          <c:idx val="1"/>
          <c:order val="1"/>
          <c:tx>
            <c:strRef>
              <c:f>'Variacion fallecidos'!$D$1</c:f>
              <c:strCache>
                <c:ptCount val="1"/>
                <c:pt idx="0">
                  <c:v>Variación semanal del porcentaje de mortalidad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7373175816539285E-2"/>
                  <c:y val="2.1659085986570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E4-403C-85C8-E69F74647B67}"/>
                </c:ext>
              </c:extLst>
            </c:dLbl>
            <c:dLbl>
              <c:idx val="2"/>
              <c:layout>
                <c:manualLayout>
                  <c:x val="-1.0772545398584209E-2"/>
                  <c:y val="-7.941573120012470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E4-403C-85C8-E69F74647B67}"/>
                </c:ext>
              </c:extLst>
            </c:dLbl>
            <c:dLbl>
              <c:idx val="5"/>
              <c:layout>
                <c:manualLayout>
                  <c:x val="-1.1582117211026599E-3"/>
                  <c:y val="2.3824994585228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E4-403C-85C8-E69F74647B67}"/>
                </c:ext>
              </c:extLst>
            </c:dLbl>
            <c:dLbl>
              <c:idx val="6"/>
              <c:layout>
                <c:manualLayout>
                  <c:x val="0"/>
                  <c:y val="2.382499458522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E4-403C-85C8-E69F74647B67}"/>
                </c:ext>
              </c:extLst>
            </c:dLbl>
            <c:dLbl>
              <c:idx val="7"/>
              <c:layout>
                <c:manualLayout>
                  <c:x val="0"/>
                  <c:y val="-3.0875187196016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E4-403C-85C8-E69F74647B67}"/>
                </c:ext>
              </c:extLst>
            </c:dLbl>
            <c:dLbl>
              <c:idx val="9"/>
              <c:layout>
                <c:manualLayout>
                  <c:x val="1.38504155124653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E4-403C-85C8-E69F74647B67}"/>
                </c:ext>
              </c:extLst>
            </c:dLbl>
            <c:dLbl>
              <c:idx val="15"/>
              <c:layout>
                <c:manualLayout>
                  <c:x val="-1.1582117211027024E-3"/>
                  <c:y val="-2.3824994585228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E4-403C-85C8-E69F74647B67}"/>
                </c:ext>
              </c:extLst>
            </c:dLbl>
            <c:dLbl>
              <c:idx val="19"/>
              <c:layout>
                <c:manualLayout>
                  <c:x val="-6.9492703266158754E-3"/>
                  <c:y val="-2.5990903183885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E4-403C-85C8-E69F74647B67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Turquía</c:v>
                  </c:pt>
                  <c:pt idx="4">
                    <c:v>Argentina</c:v>
                  </c:pt>
                  <c:pt idx="5">
                    <c:v>Francia</c:v>
                  </c:pt>
                  <c:pt idx="6">
                    <c:v>Irán</c:v>
                  </c:pt>
                  <c:pt idx="7">
                    <c:v>Colombia</c:v>
                  </c:pt>
                  <c:pt idx="8">
                    <c:v>Alemania</c:v>
                  </c:pt>
                  <c:pt idx="9">
                    <c:v>Italia</c:v>
                  </c:pt>
                  <c:pt idx="10">
                    <c:v>Nepal</c:v>
                  </c:pt>
                  <c:pt idx="11">
                    <c:v>Rusia</c:v>
                  </c:pt>
                  <c:pt idx="12">
                    <c:v>Canadá</c:v>
                  </c:pt>
                  <c:pt idx="13">
                    <c:v>Países Bajos</c:v>
                  </c:pt>
                  <c:pt idx="14">
                    <c:v>Filipinas</c:v>
                  </c:pt>
                  <c:pt idx="15">
                    <c:v>Perú</c:v>
                  </c:pt>
                  <c:pt idx="16">
                    <c:v>Irak</c:v>
                  </c:pt>
                  <c:pt idx="17">
                    <c:v>Chile</c:v>
                  </c:pt>
                  <c:pt idx="18">
                    <c:v>Indonesia</c:v>
                  </c:pt>
                  <c:pt idx="19">
                    <c:v>Ucrania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'Variacion fallecidos'!$D$3:$D$22</c:f>
              <c:numCache>
                <c:formatCode>0%</c:formatCode>
                <c:ptCount val="20"/>
                <c:pt idx="0">
                  <c:v>0.14000000000000001</c:v>
                </c:pt>
                <c:pt idx="1">
                  <c:v>-0.13</c:v>
                </c:pt>
                <c:pt idx="2">
                  <c:v>-0.09</c:v>
                </c:pt>
                <c:pt idx="3">
                  <c:v>-0.12</c:v>
                </c:pt>
                <c:pt idx="4">
                  <c:v>0.18</c:v>
                </c:pt>
                <c:pt idx="5">
                  <c:v>-0.2</c:v>
                </c:pt>
                <c:pt idx="6">
                  <c:v>-0.17</c:v>
                </c:pt>
                <c:pt idx="7">
                  <c:v>-0.06</c:v>
                </c:pt>
                <c:pt idx="8">
                  <c:v>-0.03</c:v>
                </c:pt>
                <c:pt idx="9">
                  <c:v>-0.15</c:v>
                </c:pt>
                <c:pt idx="10">
                  <c:v>1.45</c:v>
                </c:pt>
                <c:pt idx="11">
                  <c:v>-0.06</c:v>
                </c:pt>
                <c:pt idx="12">
                  <c:v>-0.03</c:v>
                </c:pt>
                <c:pt idx="13">
                  <c:v>0.23</c:v>
                </c:pt>
                <c:pt idx="14">
                  <c:v>0.61</c:v>
                </c:pt>
                <c:pt idx="15">
                  <c:v>-0.18</c:v>
                </c:pt>
                <c:pt idx="16">
                  <c:v>-0.16</c:v>
                </c:pt>
                <c:pt idx="17">
                  <c:v>-7.0000000000000007E-2</c:v>
                </c:pt>
                <c:pt idx="18">
                  <c:v>0.01</c:v>
                </c:pt>
                <c:pt idx="19">
                  <c:v>-0.21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C-1FE4-403C-85C8-E69F74647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914879"/>
        <c:axId val="438931935"/>
      </c:lineChart>
      <c:catAx>
        <c:axId val="4268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90976"/>
        <c:crosses val="autoZero"/>
        <c:auto val="1"/>
        <c:lblAlgn val="ctr"/>
        <c:lblOffset val="100"/>
        <c:noMultiLvlLbl val="0"/>
      </c:catAx>
      <c:valAx>
        <c:axId val="42689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82240"/>
        <c:crosses val="autoZero"/>
        <c:crossBetween val="between"/>
      </c:valAx>
      <c:valAx>
        <c:axId val="43893193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38914879"/>
        <c:crosses val="max"/>
        <c:crossBetween val="between"/>
      </c:valAx>
      <c:catAx>
        <c:axId val="43891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8931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'Casos xM y fallecidos x M'!$C$1</c:f>
              <c:strCache>
                <c:ptCount val="1"/>
                <c:pt idx="0">
                  <c:v>Casos en los últimos 7 días/1M pop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xM y fallecidos x M'!$A$3:$B$22</c:f>
              <c:multiLvlStrCache>
                <c:ptCount val="20"/>
                <c:lvl>
                  <c:pt idx="0">
                    <c:v>Bahréin</c:v>
                  </c:pt>
                  <c:pt idx="1">
                    <c:v>Uruguay</c:v>
                  </c:pt>
                  <c:pt idx="2">
                    <c:v>Argentina</c:v>
                  </c:pt>
                  <c:pt idx="3">
                    <c:v>Países Bajos</c:v>
                  </c:pt>
                  <c:pt idx="4">
                    <c:v>Lituania</c:v>
                  </c:pt>
                  <c:pt idx="5">
                    <c:v>Chipre</c:v>
                  </c:pt>
                  <c:pt idx="6">
                    <c:v>Georgia</c:v>
                  </c:pt>
                  <c:pt idx="7">
                    <c:v>Croacia</c:v>
                  </c:pt>
                  <c:pt idx="8">
                    <c:v>Letonia</c:v>
                  </c:pt>
                  <c:pt idx="9">
                    <c:v>Suecia</c:v>
                  </c:pt>
                  <c:pt idx="10">
                    <c:v>Colombia</c:v>
                  </c:pt>
                  <c:pt idx="11">
                    <c:v>Eslovenia</c:v>
                  </c:pt>
                  <c:pt idx="12">
                    <c:v>Paraguay</c:v>
                  </c:pt>
                  <c:pt idx="13">
                    <c:v>Costa Rica</c:v>
                  </c:pt>
                  <c:pt idx="14">
                    <c:v>Brasil</c:v>
                  </c:pt>
                  <c:pt idx="15">
                    <c:v>Nepal</c:v>
                  </c:pt>
                  <c:pt idx="16">
                    <c:v>India</c:v>
                  </c:pt>
                  <c:pt idx="17">
                    <c:v>Kuwait</c:v>
                  </c:pt>
                  <c:pt idx="18">
                    <c:v>Mongolia</c:v>
                  </c:pt>
                  <c:pt idx="19">
                    <c:v>Francia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'Casos xM y fallecidos x M'!$C$3:$C$22</c:f>
              <c:numCache>
                <c:formatCode>#,##0</c:formatCode>
                <c:ptCount val="20"/>
                <c:pt idx="0">
                  <c:v>5743</c:v>
                </c:pt>
                <c:pt idx="1">
                  <c:v>5221</c:v>
                </c:pt>
                <c:pt idx="2">
                  <c:v>3128</c:v>
                </c:pt>
                <c:pt idx="3">
                  <c:v>3053</c:v>
                </c:pt>
                <c:pt idx="4">
                  <c:v>3028</c:v>
                </c:pt>
                <c:pt idx="5">
                  <c:v>2519</c:v>
                </c:pt>
                <c:pt idx="6">
                  <c:v>2379</c:v>
                </c:pt>
                <c:pt idx="7">
                  <c:v>2283</c:v>
                </c:pt>
                <c:pt idx="8">
                  <c:v>2255</c:v>
                </c:pt>
                <c:pt idx="9">
                  <c:v>2199</c:v>
                </c:pt>
                <c:pt idx="10">
                  <c:v>2125</c:v>
                </c:pt>
                <c:pt idx="11">
                  <c:v>2120</c:v>
                </c:pt>
                <c:pt idx="12">
                  <c:v>2115</c:v>
                </c:pt>
                <c:pt idx="13">
                  <c:v>2077</c:v>
                </c:pt>
                <c:pt idx="14">
                  <c:v>2010</c:v>
                </c:pt>
                <c:pt idx="15">
                  <c:v>1982</c:v>
                </c:pt>
                <c:pt idx="16">
                  <c:v>1971</c:v>
                </c:pt>
                <c:pt idx="17">
                  <c:v>1961</c:v>
                </c:pt>
                <c:pt idx="18">
                  <c:v>1911</c:v>
                </c:pt>
                <c:pt idx="19">
                  <c:v>1909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81-4C02-BA40-DE70A7643A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44659328"/>
        <c:axId val="1644656832"/>
      </c:barChart>
      <c:lineChart>
        <c:grouping val="standard"/>
        <c:varyColors val="0"/>
        <c:ser>
          <c:idx val="1"/>
          <c:order val="1"/>
          <c:tx>
            <c:strRef>
              <c:f>'Casos xM y fallecidos x M'!$D$1</c:f>
              <c:strCache>
                <c:ptCount val="1"/>
                <c:pt idx="0">
                  <c:v>Muertes en los últimos 7 días/1M pop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xM y fallecidos x M'!$A$2:$B$22</c:f>
              <c:multiLvlStrCache>
                <c:ptCount val="21"/>
                <c:lvl>
                  <c:pt idx="0">
                    <c:v>Mundo</c:v>
                  </c:pt>
                  <c:pt idx="1">
                    <c:v>Bahréin</c:v>
                  </c:pt>
                  <c:pt idx="2">
                    <c:v>Uruguay</c:v>
                  </c:pt>
                  <c:pt idx="3">
                    <c:v>Argentina</c:v>
                  </c:pt>
                  <c:pt idx="4">
                    <c:v>Países Bajos</c:v>
                  </c:pt>
                  <c:pt idx="5">
                    <c:v>Lituania</c:v>
                  </c:pt>
                  <c:pt idx="6">
                    <c:v>Chipre</c:v>
                  </c:pt>
                  <c:pt idx="7">
                    <c:v>Georgia</c:v>
                  </c:pt>
                  <c:pt idx="8">
                    <c:v>Croacia</c:v>
                  </c:pt>
                  <c:pt idx="9">
                    <c:v>Letonia</c:v>
                  </c:pt>
                  <c:pt idx="10">
                    <c:v>Suecia</c:v>
                  </c:pt>
                  <c:pt idx="11">
                    <c:v>Colombia</c:v>
                  </c:pt>
                  <c:pt idx="12">
                    <c:v>Eslovenia</c:v>
                  </c:pt>
                  <c:pt idx="13">
                    <c:v>Paraguay</c:v>
                  </c:pt>
                  <c:pt idx="14">
                    <c:v>Costa Rica</c:v>
                  </c:pt>
                  <c:pt idx="15">
                    <c:v>Brasil</c:v>
                  </c:pt>
                  <c:pt idx="16">
                    <c:v>Nepal</c:v>
                  </c:pt>
                  <c:pt idx="17">
                    <c:v>India</c:v>
                  </c:pt>
                  <c:pt idx="18">
                    <c:v>Kuwait</c:v>
                  </c:pt>
                  <c:pt idx="19">
                    <c:v>Mongolia</c:v>
                  </c:pt>
                  <c:pt idx="20">
                    <c:v>Francia</c:v>
                  </c:pt>
                </c:lvl>
                <c:lvl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4</c:v>
                  </c:pt>
                  <c:pt idx="5">
                    <c:v>5</c:v>
                  </c:pt>
                  <c:pt idx="6">
                    <c:v>6</c:v>
                  </c:pt>
                  <c:pt idx="7">
                    <c:v>7</c:v>
                  </c:pt>
                  <c:pt idx="8">
                    <c:v>8</c:v>
                  </c:pt>
                  <c:pt idx="9">
                    <c:v>9</c:v>
                  </c:pt>
                  <c:pt idx="10">
                    <c:v>10</c:v>
                  </c:pt>
                  <c:pt idx="11">
                    <c:v>11</c:v>
                  </c:pt>
                  <c:pt idx="12">
                    <c:v>12</c:v>
                  </c:pt>
                  <c:pt idx="13">
                    <c:v>13</c:v>
                  </c:pt>
                  <c:pt idx="14">
                    <c:v>14</c:v>
                  </c:pt>
                  <c:pt idx="15">
                    <c:v>15</c:v>
                  </c:pt>
                  <c:pt idx="16">
                    <c:v>16</c:v>
                  </c:pt>
                  <c:pt idx="17">
                    <c:v>17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</c:lvl>
              </c:multiLvlStrCache>
            </c:multiLvlStrRef>
          </c:cat>
          <c:val>
            <c:numRef>
              <c:f>'Casos xM y fallecidos x M'!$D$3:$D$22</c:f>
              <c:numCache>
                <c:formatCode>General</c:formatCode>
                <c:ptCount val="20"/>
                <c:pt idx="0">
                  <c:v>19</c:v>
                </c:pt>
                <c:pt idx="1">
                  <c:v>114</c:v>
                </c:pt>
                <c:pt idx="2">
                  <c:v>67</c:v>
                </c:pt>
                <c:pt idx="3">
                  <c:v>9</c:v>
                </c:pt>
                <c:pt idx="4">
                  <c:v>31</c:v>
                </c:pt>
                <c:pt idx="5">
                  <c:v>19</c:v>
                </c:pt>
                <c:pt idx="6">
                  <c:v>33</c:v>
                </c:pt>
                <c:pt idx="7">
                  <c:v>70</c:v>
                </c:pt>
                <c:pt idx="8">
                  <c:v>36</c:v>
                </c:pt>
                <c:pt idx="9">
                  <c:v>4</c:v>
                </c:pt>
                <c:pt idx="10">
                  <c:v>61</c:v>
                </c:pt>
                <c:pt idx="11">
                  <c:v>14</c:v>
                </c:pt>
                <c:pt idx="12">
                  <c:v>77</c:v>
                </c:pt>
                <c:pt idx="13">
                  <c:v>19</c:v>
                </c:pt>
                <c:pt idx="14">
                  <c:v>68</c:v>
                </c:pt>
                <c:pt idx="15">
                  <c:v>13</c:v>
                </c:pt>
                <c:pt idx="16">
                  <c:v>20</c:v>
                </c:pt>
                <c:pt idx="17">
                  <c:v>15</c:v>
                </c:pt>
                <c:pt idx="18">
                  <c:v>14</c:v>
                </c:pt>
                <c:pt idx="19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81-4C02-BA40-DE70A7643A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44663072"/>
        <c:axId val="1644673056"/>
      </c:lineChart>
      <c:catAx>
        <c:axId val="164465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44656832"/>
        <c:crosses val="autoZero"/>
        <c:auto val="1"/>
        <c:lblAlgn val="ctr"/>
        <c:lblOffset val="100"/>
        <c:noMultiLvlLbl val="0"/>
      </c:catAx>
      <c:valAx>
        <c:axId val="164465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44659328"/>
        <c:crosses val="autoZero"/>
        <c:crossBetween val="between"/>
      </c:valAx>
      <c:valAx>
        <c:axId val="16446730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44663072"/>
        <c:crosses val="max"/>
        <c:crossBetween val="between"/>
      </c:valAx>
      <c:catAx>
        <c:axId val="1644663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44673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011794198802069E-2"/>
          <c:y val="0.11137911558523539"/>
          <c:w val="0.89521981627296587"/>
          <c:h val="0.62274452639622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'Variación de casos'!$C$1</c:f>
              <c:strCache>
                <c:ptCount val="1"/>
                <c:pt idx="0">
                  <c:v>Casos en los últimos 7 días</c:v>
                </c:pt>
              </c:strCache>
            </c:strRef>
          </c:tx>
          <c:spPr>
            <a:solidFill>
              <a:schemeClr val="accent1"/>
            </a:solidFill>
            <a:ln w="98425" cap="sq" cmpd="dbl">
              <a:solidFill>
                <a:schemeClr val="accent1">
                  <a:alpha val="32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  <a:outerShdw blurRad="355600" dist="647700" dir="5880000" sx="99000" sy="99000" algn="ctr" rotWithShape="0">
                <a:srgbClr val="000000">
                  <a:alpha val="81000"/>
                </a:srgbClr>
              </a:outerShdw>
              <a:softEdge rad="330200"/>
            </a:effectLst>
            <a:scene3d>
              <a:camera prst="orthographicFront"/>
              <a:lightRig rig="threePt" dir="t">
                <a:rot lat="0" lon="0" rev="21594000"/>
              </a:lightRig>
            </a:scene3d>
            <a:sp3d prstMaterial="softEdge">
              <a:bevelT prst="relaxedInset"/>
              <a:bevelB w="101600" prst="riblet"/>
            </a:sp3d>
          </c:spPr>
          <c:invertIfNegative val="0"/>
          <c:dLbls>
            <c:dLbl>
              <c:idx val="1"/>
              <c:layout>
                <c:manualLayout>
                  <c:x val="2.86285133654406E-3"/>
                  <c:y val="5.1680263413967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8-4304-BE5E-DF3D8E34A877}"/>
                </c:ext>
              </c:extLst>
            </c:dLbl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casos'!$A$4:$B$12</c:f>
              <c:multiLvlStrCache>
                <c:ptCount val="9"/>
                <c:lvl>
                  <c:pt idx="0">
                    <c:v>Argentina</c:v>
                  </c:pt>
                  <c:pt idx="1">
                    <c:v>Colombia</c:v>
                  </c:pt>
                  <c:pt idx="2">
                    <c:v>Perú</c:v>
                  </c:pt>
                  <c:pt idx="3">
                    <c:v>Chile</c:v>
                  </c:pt>
                  <c:pt idx="4">
                    <c:v>Uruguay</c:v>
                  </c:pt>
                  <c:pt idx="5">
                    <c:v>Ecuador</c:v>
                  </c:pt>
                  <c:pt idx="6">
                    <c:v>Paraguay</c:v>
                  </c:pt>
                  <c:pt idx="7">
                    <c:v>Bolivia</c:v>
                  </c:pt>
                  <c:pt idx="8">
                    <c:v>Venezuela</c:v>
                  </c:pt>
                </c:lvl>
                <c:lvl>
                  <c:pt idx="0">
                    <c:v>2</c:v>
                  </c:pt>
                  <c:pt idx="1">
                    <c:v>3</c:v>
                  </c:pt>
                  <c:pt idx="2">
                    <c:v>4</c:v>
                  </c:pt>
                  <c:pt idx="3">
                    <c:v>5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</c:lvl>
              </c:multiLvlStrCache>
              <c:extLst/>
            </c:multiLvlStrRef>
          </c:cat>
          <c:val>
            <c:numRef>
              <c:f>'Variación de casos'!$C$4:$C$16</c:f>
              <c:numCache>
                <c:formatCode>#,##0</c:formatCode>
                <c:ptCount val="9"/>
                <c:pt idx="0">
                  <c:v>142606</c:v>
                </c:pt>
                <c:pt idx="1">
                  <c:v>109985</c:v>
                </c:pt>
                <c:pt idx="2">
                  <c:v>41118</c:v>
                </c:pt>
                <c:pt idx="3">
                  <c:v>38678</c:v>
                </c:pt>
                <c:pt idx="4">
                  <c:v>16840</c:v>
                </c:pt>
                <c:pt idx="5">
                  <c:v>15386</c:v>
                </c:pt>
                <c:pt idx="6">
                  <c:v>14804</c:v>
                </c:pt>
                <c:pt idx="7">
                  <c:v>10314</c:v>
                </c:pt>
                <c:pt idx="8">
                  <c:v>7619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068-4304-BE5E-DF3D8E34A8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7"/>
        <c:axId val="2014711264"/>
        <c:axId val="2014710432"/>
      </c:barChart>
      <c:lineChart>
        <c:grouping val="standard"/>
        <c:varyColors val="0"/>
        <c:ser>
          <c:idx val="1"/>
          <c:order val="1"/>
          <c:tx>
            <c:strRef>
              <c:f>'Variación de casos'!$D$1</c:f>
              <c:strCache>
                <c:ptCount val="1"/>
                <c:pt idx="0">
                  <c:v>Caso semanal % de cambio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8.2617441327115671E-3"/>
                  <c:y val="-5.97178609186877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68-4304-BE5E-DF3D8E34A877}"/>
                </c:ext>
              </c:extLst>
            </c:dLbl>
            <c:dLbl>
              <c:idx val="3"/>
              <c:layout>
                <c:manualLayout>
                  <c:x val="-1.249378870116971E-2"/>
                  <c:y val="-3.1111829959130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68-4304-BE5E-DF3D8E34A877}"/>
                </c:ext>
              </c:extLst>
            </c:dLbl>
            <c:dLbl>
              <c:idx val="5"/>
              <c:layout>
                <c:manualLayout>
                  <c:x val="6.41025641025641E-3"/>
                  <c:y val="-7.120253164556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68-4304-BE5E-DF3D8E34A877}"/>
                </c:ext>
              </c:extLst>
            </c:dLbl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casos'!$A$4:$B$12</c:f>
              <c:multiLvlStrCache>
                <c:ptCount val="9"/>
                <c:lvl>
                  <c:pt idx="0">
                    <c:v>Argentina</c:v>
                  </c:pt>
                  <c:pt idx="1">
                    <c:v>Colombia</c:v>
                  </c:pt>
                  <c:pt idx="2">
                    <c:v>Perú</c:v>
                  </c:pt>
                  <c:pt idx="3">
                    <c:v>Chile</c:v>
                  </c:pt>
                  <c:pt idx="4">
                    <c:v>Uruguay</c:v>
                  </c:pt>
                  <c:pt idx="5">
                    <c:v>Ecuador</c:v>
                  </c:pt>
                  <c:pt idx="6">
                    <c:v>Paraguay</c:v>
                  </c:pt>
                  <c:pt idx="7">
                    <c:v>Bolivia</c:v>
                  </c:pt>
                  <c:pt idx="8">
                    <c:v>Venezuela</c:v>
                  </c:pt>
                </c:lvl>
                <c:lvl>
                  <c:pt idx="0">
                    <c:v>2</c:v>
                  </c:pt>
                  <c:pt idx="1">
                    <c:v>3</c:v>
                  </c:pt>
                  <c:pt idx="2">
                    <c:v>4</c:v>
                  </c:pt>
                  <c:pt idx="3">
                    <c:v>5</c:v>
                  </c:pt>
                  <c:pt idx="4">
                    <c:v>6</c:v>
                  </c:pt>
                  <c:pt idx="5">
                    <c:v>7</c:v>
                  </c:pt>
                  <c:pt idx="6">
                    <c:v>8</c:v>
                  </c:pt>
                  <c:pt idx="7">
                    <c:v>9</c:v>
                  </c:pt>
                  <c:pt idx="8">
                    <c:v>10</c:v>
                  </c:pt>
                </c:lvl>
              </c:multiLvlStrCache>
              <c:extLst/>
            </c:multiLvlStrRef>
          </c:cat>
          <c:val>
            <c:numRef>
              <c:f>'Variación de casos'!$D$4:$D$16</c:f>
              <c:numCache>
                <c:formatCode>0%</c:formatCode>
                <c:ptCount val="9"/>
                <c:pt idx="0">
                  <c:v>-0.11</c:v>
                </c:pt>
                <c:pt idx="1">
                  <c:v>-0.11</c:v>
                </c:pt>
                <c:pt idx="2">
                  <c:v>-0.27</c:v>
                </c:pt>
                <c:pt idx="3">
                  <c:v>-0.1</c:v>
                </c:pt>
                <c:pt idx="4">
                  <c:v>-0.18</c:v>
                </c:pt>
                <c:pt idx="5">
                  <c:v>0.04</c:v>
                </c:pt>
                <c:pt idx="6">
                  <c:v>-0.1</c:v>
                </c:pt>
                <c:pt idx="7">
                  <c:v>0.2</c:v>
                </c:pt>
                <c:pt idx="8">
                  <c:v>-7.0000000000000007E-2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4068-4304-BE5E-DF3D8E34A8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4712096"/>
        <c:axId val="2014708352"/>
      </c:lineChart>
      <c:catAx>
        <c:axId val="20147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0432"/>
        <c:crosses val="autoZero"/>
        <c:auto val="1"/>
        <c:lblAlgn val="ctr"/>
        <c:lblOffset val="100"/>
        <c:noMultiLvlLbl val="0"/>
      </c:catAx>
      <c:valAx>
        <c:axId val="201471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1264"/>
        <c:crosses val="autoZero"/>
        <c:crossBetween val="between"/>
      </c:valAx>
      <c:valAx>
        <c:axId val="201470835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2096"/>
        <c:crosses val="max"/>
        <c:crossBetween val="between"/>
      </c:valAx>
      <c:catAx>
        <c:axId val="201471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4708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184813550223625E-2"/>
          <c:y val="1.6159222374343543E-2"/>
          <c:w val="0.88027960369260627"/>
          <c:h val="0.68522562217233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'Variacion fallecidos'!$C$1</c:f>
              <c:strCache>
                <c:ptCount val="1"/>
                <c:pt idx="0">
                  <c:v>Muertes en los últimos 7 días</c:v>
                </c:pt>
              </c:strCache>
            </c:strRef>
          </c:tx>
          <c:spPr>
            <a:gradFill>
              <a:gsLst>
                <a:gs pos="0">
                  <a:schemeClr val="tx2">
                    <a:lumMod val="75000"/>
                    <a:alpha val="6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1085">
                  <a:srgbClr val="455266"/>
                </a:gs>
                <a:gs pos="44696">
                  <a:srgbClr val="7B8DA9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glow>
                <a:schemeClr val="accent1">
                  <a:alpha val="40000"/>
                </a:schemeClr>
              </a:glow>
              <a:outerShdw blurRad="50800" dist="50800" dir="5760000" sx="104000" sy="104000" algn="ctr" rotWithShape="0">
                <a:srgbClr val="000000">
                  <a:alpha val="43137"/>
                </a:srgbClr>
              </a:outerShdw>
              <a:softEdge rad="965200"/>
            </a:effectLst>
            <a:scene3d>
              <a:camera prst="orthographicFront"/>
              <a:lightRig rig="freezing" dir="t">
                <a:rot lat="0" lon="0" rev="1200000"/>
              </a:lightRig>
            </a:scene3d>
            <a:sp3d prstMaterial="flat">
              <a:bevelT w="546100" h="876300" prst="relaxedInset"/>
              <a:bevelB w="463550" h="203200" prst="hardEdge"/>
            </a:sp3d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fallecidos'!$A$3:$B$13</c:f>
              <c:multiLvlStrCache>
                <c:ptCount val="10"/>
                <c:lvl>
                  <c:pt idx="0">
                    <c:v>Brasil</c:v>
                  </c:pt>
                  <c:pt idx="1">
                    <c:v>Colombia</c:v>
                  </c:pt>
                  <c:pt idx="2">
                    <c:v>Argentina</c:v>
                  </c:pt>
                  <c:pt idx="3">
                    <c:v>Perú</c:v>
                  </c:pt>
                  <c:pt idx="4">
                    <c:v>Chile</c:v>
                  </c:pt>
                  <c:pt idx="5">
                    <c:v>Paraguay</c:v>
                  </c:pt>
                  <c:pt idx="6">
                    <c:v>Ecuador</c:v>
                  </c:pt>
                  <c:pt idx="7">
                    <c:v>Uruguay</c:v>
                  </c:pt>
                  <c:pt idx="8">
                    <c:v>Bolivia</c:v>
                  </c:pt>
                  <c:pt idx="9">
                    <c:v>Venezuela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'Variacion fallecidos'!$C$3:$C$13</c:f>
              <c:numCache>
                <c:formatCode>#,##0</c:formatCode>
                <c:ptCount val="10"/>
                <c:pt idx="0">
                  <c:v>14643</c:v>
                </c:pt>
                <c:pt idx="1">
                  <c:v>3154</c:v>
                </c:pt>
                <c:pt idx="2">
                  <c:v>3073</c:v>
                </c:pt>
                <c:pt idx="3">
                  <c:v>1977</c:v>
                </c:pt>
                <c:pt idx="4">
                  <c:v>657</c:v>
                </c:pt>
                <c:pt idx="5">
                  <c:v>558</c:v>
                </c:pt>
                <c:pt idx="6">
                  <c:v>482</c:v>
                </c:pt>
                <c:pt idx="7">
                  <c:v>398</c:v>
                </c:pt>
                <c:pt idx="8">
                  <c:v>196</c:v>
                </c:pt>
                <c:pt idx="9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A5-4D30-ACB6-FB822B3812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5"/>
        <c:overlap val="50"/>
        <c:axId val="426882240"/>
        <c:axId val="426890976"/>
        <c:extLst/>
      </c:barChart>
      <c:lineChart>
        <c:grouping val="standard"/>
        <c:varyColors val="0"/>
        <c:ser>
          <c:idx val="1"/>
          <c:order val="1"/>
          <c:tx>
            <c:strRef>
              <c:f>'Variacion fallecidos'!$D$1</c:f>
              <c:strCache>
                <c:ptCount val="1"/>
                <c:pt idx="0">
                  <c:v>Variación semanal del porcentaje de mortalidad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1.7112822393350446E-2"/>
                  <c:y val="2.1668472372697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A5-4D30-ACB6-FB822B3812B9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fallecidos'!$A$3:$B$16</c:f>
              <c:multiLvlStrCache>
                <c:ptCount val="10"/>
                <c:lvl>
                  <c:pt idx="0">
                    <c:v>Brasil</c:v>
                  </c:pt>
                  <c:pt idx="1">
                    <c:v>Colombia</c:v>
                  </c:pt>
                  <c:pt idx="2">
                    <c:v>Argentina</c:v>
                  </c:pt>
                  <c:pt idx="3">
                    <c:v>Perú</c:v>
                  </c:pt>
                  <c:pt idx="4">
                    <c:v>Chile</c:v>
                  </c:pt>
                  <c:pt idx="5">
                    <c:v>Paraguay</c:v>
                  </c:pt>
                  <c:pt idx="6">
                    <c:v>Ecuador</c:v>
                  </c:pt>
                  <c:pt idx="7">
                    <c:v>Uruguay</c:v>
                  </c:pt>
                  <c:pt idx="8">
                    <c:v>Bolivia</c:v>
                  </c:pt>
                  <c:pt idx="9">
                    <c:v>Venezuela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'Variacion fallecidos'!$D$3:$D$13</c:f>
              <c:numCache>
                <c:formatCode>0%</c:formatCode>
                <c:ptCount val="10"/>
                <c:pt idx="0">
                  <c:v>-0.13</c:v>
                </c:pt>
                <c:pt idx="1">
                  <c:v>-0.06</c:v>
                </c:pt>
                <c:pt idx="2">
                  <c:v>0.18</c:v>
                </c:pt>
                <c:pt idx="3">
                  <c:v>-0.18</c:v>
                </c:pt>
                <c:pt idx="4">
                  <c:v>-7.0000000000000007E-2</c:v>
                </c:pt>
                <c:pt idx="5">
                  <c:v>-0.17</c:v>
                </c:pt>
                <c:pt idx="6">
                  <c:v>-0.14000000000000001</c:v>
                </c:pt>
                <c:pt idx="7">
                  <c:v>0</c:v>
                </c:pt>
                <c:pt idx="8">
                  <c:v>-0.01</c:v>
                </c:pt>
                <c:pt idx="9">
                  <c:v>-0.05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EA5-4D30-ACB6-FB822B3812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6878912"/>
        <c:axId val="426887232"/>
      </c:lineChart>
      <c:catAx>
        <c:axId val="4268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90976"/>
        <c:crosses val="autoZero"/>
        <c:auto val="1"/>
        <c:lblAlgn val="ctr"/>
        <c:lblOffset val="100"/>
        <c:noMultiLvlLbl val="0"/>
      </c:catAx>
      <c:valAx>
        <c:axId val="42689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82240"/>
        <c:crosses val="autoZero"/>
        <c:crossBetween val="between"/>
      </c:valAx>
      <c:valAx>
        <c:axId val="42688723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78912"/>
        <c:crosses val="max"/>
        <c:crossBetween val="between"/>
      </c:valAx>
      <c:catAx>
        <c:axId val="426878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6887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B4B8C-41EE-4288-980E-198A4EDCB1F1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EB69C10D-E79B-4E44-84C0-FDDEE401879A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Casos confirmados</a:t>
          </a:r>
        </a:p>
      </dgm:t>
    </dgm:pt>
    <dgm:pt modelId="{62EA86C5-170E-4AC8-A05C-38C1F59C9821}" type="parTrans" cxnId="{2A2AA1F4-3FCD-408E-8A80-BAF56986FE33}">
      <dgm:prSet/>
      <dgm:spPr/>
      <dgm:t>
        <a:bodyPr/>
        <a:lstStyle/>
        <a:p>
          <a:endParaRPr lang="es-PE"/>
        </a:p>
      </dgm:t>
    </dgm:pt>
    <dgm:pt modelId="{339404B7-A6F6-4D50-8A07-AE2CC3B2C399}" type="sibTrans" cxnId="{2A2AA1F4-3FCD-408E-8A80-BAF56986FE33}">
      <dgm:prSet/>
      <dgm:spPr/>
      <dgm:t>
        <a:bodyPr/>
        <a:lstStyle/>
        <a:p>
          <a:endParaRPr lang="es-PE"/>
        </a:p>
      </dgm:t>
    </dgm:pt>
    <dgm:pt modelId="{26EC3DF1-F7D1-4263-8E46-E4C142FC7D9F}">
      <dgm:prSet phldrT="[Texto]" custT="1"/>
      <dgm:spPr>
        <a:gradFill flip="none" rotWithShape="1">
          <a:gsLst>
            <a:gs pos="14000">
              <a:schemeClr val="accent2">
                <a:alpha val="46000"/>
                <a:lumMod val="49000"/>
                <a:lumOff val="51000"/>
              </a:schemeClr>
            </a:gs>
            <a:gs pos="33000">
              <a:schemeClr val="accent2">
                <a:lumMod val="45000"/>
                <a:lumOff val="55000"/>
              </a:schemeClr>
            </a:gs>
            <a:gs pos="56000">
              <a:srgbClr val="F8CAAB"/>
            </a:gs>
            <a:gs pos="79000">
              <a:schemeClr val="accent2">
                <a:lumMod val="26000"/>
                <a:lumOff val="74000"/>
              </a:schemeClr>
            </a:gs>
          </a:gsLst>
          <a:lin ang="8400000" scaled="0"/>
          <a:tileRect/>
        </a:gradFill>
      </dgm:spPr>
      <dgm:t>
        <a:bodyPr anchor="ctr" anchorCtr="0"/>
        <a:lstStyle/>
        <a:p>
          <a:pPr algn="ctr">
            <a:buFontTx/>
            <a:buNone/>
          </a:pPr>
          <a:r>
            <a:rPr lang="es-PE" sz="3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159,037,014</a:t>
          </a:r>
          <a:endParaRPr lang="es-PE" sz="3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E3F8F2-4307-4CC6-B150-1F6BB9CA6649}" type="parTrans" cxnId="{0F72402E-C9DA-49F9-BA96-2F7AA161021C}">
      <dgm:prSet/>
      <dgm:spPr/>
      <dgm:t>
        <a:bodyPr/>
        <a:lstStyle/>
        <a:p>
          <a:endParaRPr lang="es-PE"/>
        </a:p>
      </dgm:t>
    </dgm:pt>
    <dgm:pt modelId="{A34C4F50-B361-41F8-964A-D783638E00C4}" type="sibTrans" cxnId="{0F72402E-C9DA-49F9-BA96-2F7AA161021C}">
      <dgm:prSet/>
      <dgm:spPr/>
      <dgm:t>
        <a:bodyPr/>
        <a:lstStyle/>
        <a:p>
          <a:endParaRPr lang="es-PE"/>
        </a:p>
      </dgm:t>
    </dgm:pt>
    <dgm:pt modelId="{CCE664BA-278B-49A9-9B34-780C2F4C5B9D}">
      <dgm:prSet phldrT="[Texto]"/>
      <dgm:spPr>
        <a:solidFill>
          <a:schemeClr val="tx2"/>
        </a:solidFill>
      </dgm:spPr>
      <dgm:t>
        <a:bodyPr/>
        <a:lstStyle/>
        <a:p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Fallecidos</a:t>
          </a:r>
        </a:p>
      </dgm:t>
    </dgm:pt>
    <dgm:pt modelId="{99A8FCEE-5AA2-4542-8F16-733E5E13F990}" type="parTrans" cxnId="{849785CD-AA60-4FA0-A0FA-2351BABADBBD}">
      <dgm:prSet/>
      <dgm:spPr/>
      <dgm:t>
        <a:bodyPr/>
        <a:lstStyle/>
        <a:p>
          <a:endParaRPr lang="es-PE"/>
        </a:p>
      </dgm:t>
    </dgm:pt>
    <dgm:pt modelId="{32413186-335E-4D24-91A0-C7649C97A850}" type="sibTrans" cxnId="{849785CD-AA60-4FA0-A0FA-2351BABADBBD}">
      <dgm:prSet/>
      <dgm:spPr/>
      <dgm:t>
        <a:bodyPr/>
        <a:lstStyle/>
        <a:p>
          <a:endParaRPr lang="es-PE"/>
        </a:p>
      </dgm:t>
    </dgm:pt>
    <dgm:pt modelId="{65F53F01-3964-445B-9C71-9AE08AE0AB41}">
      <dgm:prSet phldrT="[Texto]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 anchor="ctr" anchorCtr="0"/>
        <a:lstStyle/>
        <a:p>
          <a:pPr algn="ctr">
            <a:buFontTx/>
            <a:buNone/>
          </a:pPr>
          <a:r>
            <a:rPr lang="es-PE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3,308,379</a:t>
          </a:r>
          <a:endParaRPr lang="es-PE" dirty="0"/>
        </a:p>
      </dgm:t>
    </dgm:pt>
    <dgm:pt modelId="{146F8944-431A-4C7A-BE17-468B1EBAEBBC}" type="parTrans" cxnId="{099E3495-2E0A-41A5-8A38-F4F6DBA312A5}">
      <dgm:prSet/>
      <dgm:spPr/>
      <dgm:t>
        <a:bodyPr/>
        <a:lstStyle/>
        <a:p>
          <a:endParaRPr lang="es-PE"/>
        </a:p>
      </dgm:t>
    </dgm:pt>
    <dgm:pt modelId="{6649F4B0-9325-41B2-8584-F7BB1641FEB4}" type="sibTrans" cxnId="{099E3495-2E0A-41A5-8A38-F4F6DBA312A5}">
      <dgm:prSet/>
      <dgm:spPr/>
      <dgm:t>
        <a:bodyPr/>
        <a:lstStyle/>
        <a:p>
          <a:endParaRPr lang="es-PE"/>
        </a:p>
      </dgm:t>
    </dgm:pt>
    <dgm:pt modelId="{EAEADC98-9688-48AE-B0A6-0F35C23A137D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Recuperados</a:t>
          </a:r>
        </a:p>
      </dgm:t>
    </dgm:pt>
    <dgm:pt modelId="{10DAB5B7-0BD8-43A6-94D9-B2EBB0FAD547}" type="parTrans" cxnId="{B48F2604-18C4-4E64-BB08-2AC3A8039AB4}">
      <dgm:prSet/>
      <dgm:spPr/>
      <dgm:t>
        <a:bodyPr/>
        <a:lstStyle/>
        <a:p>
          <a:endParaRPr lang="es-PE"/>
        </a:p>
      </dgm:t>
    </dgm:pt>
    <dgm:pt modelId="{79123096-161F-436E-9220-416395F87424}" type="sibTrans" cxnId="{B48F2604-18C4-4E64-BB08-2AC3A8039AB4}">
      <dgm:prSet/>
      <dgm:spPr/>
      <dgm:t>
        <a:bodyPr/>
        <a:lstStyle/>
        <a:p>
          <a:endParaRPr lang="es-PE"/>
        </a:p>
      </dgm:t>
    </dgm:pt>
    <dgm:pt modelId="{458BEF2E-068E-4158-8C24-1B7144FB76C0}">
      <dgm:prSet phldrT="[Texto]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 anchor="ctr" anchorCtr="0"/>
        <a:lstStyle/>
        <a:p>
          <a:pPr algn="ctr">
            <a:buFontTx/>
            <a:buNone/>
          </a:pPr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137,519,117</a:t>
          </a:r>
          <a:endParaRPr lang="es-PE" dirty="0"/>
        </a:p>
      </dgm:t>
    </dgm:pt>
    <dgm:pt modelId="{2FD8959A-0E04-4FB4-8302-8BC14792AE2F}" type="parTrans" cxnId="{6FD60956-61C0-418A-B9F2-D2DE18B15B94}">
      <dgm:prSet/>
      <dgm:spPr/>
      <dgm:t>
        <a:bodyPr/>
        <a:lstStyle/>
        <a:p>
          <a:endParaRPr lang="es-PE"/>
        </a:p>
      </dgm:t>
    </dgm:pt>
    <dgm:pt modelId="{0B23D379-C6E6-4491-A75E-B4B63816454E}" type="sibTrans" cxnId="{6FD60956-61C0-418A-B9F2-D2DE18B15B94}">
      <dgm:prSet/>
      <dgm:spPr/>
      <dgm:t>
        <a:bodyPr/>
        <a:lstStyle/>
        <a:p>
          <a:endParaRPr lang="es-PE"/>
        </a:p>
      </dgm:t>
    </dgm:pt>
    <dgm:pt modelId="{AE5CE970-4BFA-4D51-B84D-57288B5B8B5C}" type="pres">
      <dgm:prSet presAssocID="{D36B4B8C-41EE-4288-980E-198A4EDCB1F1}" presName="Name0" presStyleCnt="0">
        <dgm:presLayoutVars>
          <dgm:dir/>
          <dgm:animLvl val="lvl"/>
          <dgm:resizeHandles val="exact"/>
        </dgm:presLayoutVars>
      </dgm:prSet>
      <dgm:spPr/>
    </dgm:pt>
    <dgm:pt modelId="{78C27A7B-7088-486A-A4B6-2E5DBBCCA3CC}" type="pres">
      <dgm:prSet presAssocID="{EB69C10D-E79B-4E44-84C0-FDDEE401879A}" presName="composite" presStyleCnt="0"/>
      <dgm:spPr/>
    </dgm:pt>
    <dgm:pt modelId="{EA211E08-751D-48CE-B421-FCEC854E5AF3}" type="pres">
      <dgm:prSet presAssocID="{EB69C10D-E79B-4E44-84C0-FDDEE40187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920C762-E219-42A1-9E9E-57F51AC3E726}" type="pres">
      <dgm:prSet presAssocID="{EB69C10D-E79B-4E44-84C0-FDDEE401879A}" presName="desTx" presStyleLbl="alignAccFollowNode1" presStyleIdx="0" presStyleCnt="3">
        <dgm:presLayoutVars>
          <dgm:bulletEnabled val="1"/>
        </dgm:presLayoutVars>
      </dgm:prSet>
      <dgm:spPr/>
    </dgm:pt>
    <dgm:pt modelId="{3B2F9DE1-9057-40DC-82B6-896992247D44}" type="pres">
      <dgm:prSet presAssocID="{339404B7-A6F6-4D50-8A07-AE2CC3B2C399}" presName="space" presStyleCnt="0"/>
      <dgm:spPr/>
    </dgm:pt>
    <dgm:pt modelId="{2EAF4EB8-333C-49E8-A8E1-5681D5A24129}" type="pres">
      <dgm:prSet presAssocID="{CCE664BA-278B-49A9-9B34-780C2F4C5B9D}" presName="composite" presStyleCnt="0"/>
      <dgm:spPr/>
    </dgm:pt>
    <dgm:pt modelId="{4789D03E-2972-4A89-87FE-46A7137AB5F9}" type="pres">
      <dgm:prSet presAssocID="{CCE664BA-278B-49A9-9B34-780C2F4C5B9D}" presName="parTx" presStyleLbl="alignNode1" presStyleIdx="1" presStyleCnt="3" custLinFactNeighborY="3616">
        <dgm:presLayoutVars>
          <dgm:chMax val="0"/>
          <dgm:chPref val="0"/>
          <dgm:bulletEnabled val="1"/>
        </dgm:presLayoutVars>
      </dgm:prSet>
      <dgm:spPr/>
    </dgm:pt>
    <dgm:pt modelId="{90D1C31A-658A-45AD-A39D-E653B8DC4FF4}" type="pres">
      <dgm:prSet presAssocID="{CCE664BA-278B-49A9-9B34-780C2F4C5B9D}" presName="desTx" presStyleLbl="alignAccFollowNode1" presStyleIdx="1" presStyleCnt="3">
        <dgm:presLayoutVars>
          <dgm:bulletEnabled val="1"/>
        </dgm:presLayoutVars>
      </dgm:prSet>
      <dgm:spPr/>
    </dgm:pt>
    <dgm:pt modelId="{48A77CF9-F3B8-495A-9818-1C875D28906B}" type="pres">
      <dgm:prSet presAssocID="{32413186-335E-4D24-91A0-C7649C97A850}" presName="space" presStyleCnt="0"/>
      <dgm:spPr/>
    </dgm:pt>
    <dgm:pt modelId="{6AC4339A-45DC-4F63-8B8D-2CB2A4E60D17}" type="pres">
      <dgm:prSet presAssocID="{EAEADC98-9688-48AE-B0A6-0F35C23A137D}" presName="composite" presStyleCnt="0"/>
      <dgm:spPr/>
    </dgm:pt>
    <dgm:pt modelId="{5AA0E70D-4B95-4EA9-AC75-66FB5ADA981F}" type="pres">
      <dgm:prSet presAssocID="{EAEADC98-9688-48AE-B0A6-0F35C23A137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899292C-36C9-4ADB-848F-E49333A4E5CD}" type="pres">
      <dgm:prSet presAssocID="{EAEADC98-9688-48AE-B0A6-0F35C23A137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A6F0C03-27ED-4173-85A4-07CB7B19DC44}" type="presOf" srcId="{EAEADC98-9688-48AE-B0A6-0F35C23A137D}" destId="{5AA0E70D-4B95-4EA9-AC75-66FB5ADA981F}" srcOrd="0" destOrd="0" presId="urn:microsoft.com/office/officeart/2005/8/layout/hList1"/>
    <dgm:cxn modelId="{B48F2604-18C4-4E64-BB08-2AC3A8039AB4}" srcId="{D36B4B8C-41EE-4288-980E-198A4EDCB1F1}" destId="{EAEADC98-9688-48AE-B0A6-0F35C23A137D}" srcOrd="2" destOrd="0" parTransId="{10DAB5B7-0BD8-43A6-94D9-B2EBB0FAD547}" sibTransId="{79123096-161F-436E-9220-416395F87424}"/>
    <dgm:cxn modelId="{4E351414-5E48-4346-B25B-F3B8DA611E75}" type="presOf" srcId="{458BEF2E-068E-4158-8C24-1B7144FB76C0}" destId="{D899292C-36C9-4ADB-848F-E49333A4E5CD}" srcOrd="0" destOrd="0" presId="urn:microsoft.com/office/officeart/2005/8/layout/hList1"/>
    <dgm:cxn modelId="{9EAC561E-4FE8-428D-8FF0-CD973B92D709}" type="presOf" srcId="{26EC3DF1-F7D1-4263-8E46-E4C142FC7D9F}" destId="{B920C762-E219-42A1-9E9E-57F51AC3E726}" srcOrd="0" destOrd="0" presId="urn:microsoft.com/office/officeart/2005/8/layout/hList1"/>
    <dgm:cxn modelId="{0F72402E-C9DA-49F9-BA96-2F7AA161021C}" srcId="{EB69C10D-E79B-4E44-84C0-FDDEE401879A}" destId="{26EC3DF1-F7D1-4263-8E46-E4C142FC7D9F}" srcOrd="0" destOrd="0" parTransId="{62E3F8F2-4307-4CC6-B150-1F6BB9CA6649}" sibTransId="{A34C4F50-B361-41F8-964A-D783638E00C4}"/>
    <dgm:cxn modelId="{46E37966-D1E5-48A5-AA8A-9C05B2018BFE}" type="presOf" srcId="{CCE664BA-278B-49A9-9B34-780C2F4C5B9D}" destId="{4789D03E-2972-4A89-87FE-46A7137AB5F9}" srcOrd="0" destOrd="0" presId="urn:microsoft.com/office/officeart/2005/8/layout/hList1"/>
    <dgm:cxn modelId="{6FD60956-61C0-418A-B9F2-D2DE18B15B94}" srcId="{EAEADC98-9688-48AE-B0A6-0F35C23A137D}" destId="{458BEF2E-068E-4158-8C24-1B7144FB76C0}" srcOrd="0" destOrd="0" parTransId="{2FD8959A-0E04-4FB4-8302-8BC14792AE2F}" sibTransId="{0B23D379-C6E6-4491-A75E-B4B63816454E}"/>
    <dgm:cxn modelId="{099E3495-2E0A-41A5-8A38-F4F6DBA312A5}" srcId="{CCE664BA-278B-49A9-9B34-780C2F4C5B9D}" destId="{65F53F01-3964-445B-9C71-9AE08AE0AB41}" srcOrd="0" destOrd="0" parTransId="{146F8944-431A-4C7A-BE17-468B1EBAEBBC}" sibTransId="{6649F4B0-9325-41B2-8584-F7BB1641FEB4}"/>
    <dgm:cxn modelId="{849785CD-AA60-4FA0-A0FA-2351BABADBBD}" srcId="{D36B4B8C-41EE-4288-980E-198A4EDCB1F1}" destId="{CCE664BA-278B-49A9-9B34-780C2F4C5B9D}" srcOrd="1" destOrd="0" parTransId="{99A8FCEE-5AA2-4542-8F16-733E5E13F990}" sibTransId="{32413186-335E-4D24-91A0-C7649C97A850}"/>
    <dgm:cxn modelId="{6CB766D4-CCF9-4D5B-B704-1A7361DE3CA5}" type="presOf" srcId="{D36B4B8C-41EE-4288-980E-198A4EDCB1F1}" destId="{AE5CE970-4BFA-4D51-B84D-57288B5B8B5C}" srcOrd="0" destOrd="0" presId="urn:microsoft.com/office/officeart/2005/8/layout/hList1"/>
    <dgm:cxn modelId="{EB9A31D7-0EB0-4E15-BCBA-27C42B2101B4}" type="presOf" srcId="{EB69C10D-E79B-4E44-84C0-FDDEE401879A}" destId="{EA211E08-751D-48CE-B421-FCEC854E5AF3}" srcOrd="0" destOrd="0" presId="urn:microsoft.com/office/officeart/2005/8/layout/hList1"/>
    <dgm:cxn modelId="{CCCC98F2-681D-4847-BE08-6F4C663C85DF}" type="presOf" srcId="{65F53F01-3964-445B-9C71-9AE08AE0AB41}" destId="{90D1C31A-658A-45AD-A39D-E653B8DC4FF4}" srcOrd="0" destOrd="0" presId="urn:microsoft.com/office/officeart/2005/8/layout/hList1"/>
    <dgm:cxn modelId="{2A2AA1F4-3FCD-408E-8A80-BAF56986FE33}" srcId="{D36B4B8C-41EE-4288-980E-198A4EDCB1F1}" destId="{EB69C10D-E79B-4E44-84C0-FDDEE401879A}" srcOrd="0" destOrd="0" parTransId="{62EA86C5-170E-4AC8-A05C-38C1F59C9821}" sibTransId="{339404B7-A6F6-4D50-8A07-AE2CC3B2C399}"/>
    <dgm:cxn modelId="{D1BB40BC-C2E4-45ED-BC41-1DB0EAB17A57}" type="presParOf" srcId="{AE5CE970-4BFA-4D51-B84D-57288B5B8B5C}" destId="{78C27A7B-7088-486A-A4B6-2E5DBBCCA3CC}" srcOrd="0" destOrd="0" presId="urn:microsoft.com/office/officeart/2005/8/layout/hList1"/>
    <dgm:cxn modelId="{90EA8D2A-82E1-43B6-AE34-54ED4F71F78F}" type="presParOf" srcId="{78C27A7B-7088-486A-A4B6-2E5DBBCCA3CC}" destId="{EA211E08-751D-48CE-B421-FCEC854E5AF3}" srcOrd="0" destOrd="0" presId="urn:microsoft.com/office/officeart/2005/8/layout/hList1"/>
    <dgm:cxn modelId="{A3F15DB6-4DEA-4F45-83D1-17CA92CFB416}" type="presParOf" srcId="{78C27A7B-7088-486A-A4B6-2E5DBBCCA3CC}" destId="{B920C762-E219-42A1-9E9E-57F51AC3E726}" srcOrd="1" destOrd="0" presId="urn:microsoft.com/office/officeart/2005/8/layout/hList1"/>
    <dgm:cxn modelId="{AAD81466-A0DF-48C9-9BE2-5D85A724765F}" type="presParOf" srcId="{AE5CE970-4BFA-4D51-B84D-57288B5B8B5C}" destId="{3B2F9DE1-9057-40DC-82B6-896992247D44}" srcOrd="1" destOrd="0" presId="urn:microsoft.com/office/officeart/2005/8/layout/hList1"/>
    <dgm:cxn modelId="{9AE8504C-54DF-4F1F-AB0C-351A66A0ED72}" type="presParOf" srcId="{AE5CE970-4BFA-4D51-B84D-57288B5B8B5C}" destId="{2EAF4EB8-333C-49E8-A8E1-5681D5A24129}" srcOrd="2" destOrd="0" presId="urn:microsoft.com/office/officeart/2005/8/layout/hList1"/>
    <dgm:cxn modelId="{5A697C23-5170-465B-9CB6-DB2236E5F597}" type="presParOf" srcId="{2EAF4EB8-333C-49E8-A8E1-5681D5A24129}" destId="{4789D03E-2972-4A89-87FE-46A7137AB5F9}" srcOrd="0" destOrd="0" presId="urn:microsoft.com/office/officeart/2005/8/layout/hList1"/>
    <dgm:cxn modelId="{1B2A24BB-3484-461A-8D47-B164F0FE1294}" type="presParOf" srcId="{2EAF4EB8-333C-49E8-A8E1-5681D5A24129}" destId="{90D1C31A-658A-45AD-A39D-E653B8DC4FF4}" srcOrd="1" destOrd="0" presId="urn:microsoft.com/office/officeart/2005/8/layout/hList1"/>
    <dgm:cxn modelId="{DA9F22B1-E445-4E1A-9B9B-2EFDC88FC9DD}" type="presParOf" srcId="{AE5CE970-4BFA-4D51-B84D-57288B5B8B5C}" destId="{48A77CF9-F3B8-495A-9818-1C875D28906B}" srcOrd="3" destOrd="0" presId="urn:microsoft.com/office/officeart/2005/8/layout/hList1"/>
    <dgm:cxn modelId="{F6C401C7-EC19-4892-AE5D-E7DFE4B2C9E5}" type="presParOf" srcId="{AE5CE970-4BFA-4D51-B84D-57288B5B8B5C}" destId="{6AC4339A-45DC-4F63-8B8D-2CB2A4E60D17}" srcOrd="4" destOrd="0" presId="urn:microsoft.com/office/officeart/2005/8/layout/hList1"/>
    <dgm:cxn modelId="{C797B74C-CD67-445A-9C79-96759FEF67DD}" type="presParOf" srcId="{6AC4339A-45DC-4F63-8B8D-2CB2A4E60D17}" destId="{5AA0E70D-4B95-4EA9-AC75-66FB5ADA981F}" srcOrd="0" destOrd="0" presId="urn:microsoft.com/office/officeart/2005/8/layout/hList1"/>
    <dgm:cxn modelId="{E8AB2647-CCFC-4A39-893C-6D8B968DB622}" type="presParOf" srcId="{6AC4339A-45DC-4F63-8B8D-2CB2A4E60D17}" destId="{D899292C-36C9-4ADB-848F-E49333A4E5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46D512-CFA1-4881-9A8E-D168DA5A87E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C22AE56-A0EB-4168-8A1F-D3E0CDE791DD}">
      <dgm:prSet phldrT="[Texto]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gm:t>
    </dgm:pt>
    <dgm:pt modelId="{CE625CBE-5509-4D4F-B680-1F2ABFA4A213}" type="parTrans" cxnId="{9A8046E1-F814-460E-ACEE-28188C825153}">
      <dgm:prSet/>
      <dgm:spPr/>
      <dgm:t>
        <a:bodyPr/>
        <a:lstStyle/>
        <a:p>
          <a:endParaRPr lang="es-PE"/>
        </a:p>
      </dgm:t>
    </dgm:pt>
    <dgm:pt modelId="{7E991CFE-54E3-4B0F-AC12-38D9C44FDC0B}" type="sibTrans" cxnId="{9A8046E1-F814-460E-ACEE-28188C825153}">
      <dgm:prSet/>
      <dgm:spPr/>
      <dgm:t>
        <a:bodyPr/>
        <a:lstStyle/>
        <a:p>
          <a:endParaRPr lang="es-PE"/>
        </a:p>
      </dgm:t>
    </dgm:pt>
    <dgm:pt modelId="{036B89E3-24EA-485C-AFC7-1A4B2267123A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 7 días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91521-0D4C-4803-AC4F-EB61D248BDBE}" type="parTrans" cxnId="{75848AD9-B9ED-49C8-8007-0A1F19CA37A2}">
      <dgm:prSet/>
      <dgm:spPr/>
      <dgm:t>
        <a:bodyPr/>
        <a:lstStyle/>
        <a:p>
          <a:endParaRPr lang="es-PE"/>
        </a:p>
      </dgm:t>
    </dgm:pt>
    <dgm:pt modelId="{39516CAD-C795-496E-A754-880F0222C835}" type="sibTrans" cxnId="{75848AD9-B9ED-49C8-8007-0A1F19CA37A2}">
      <dgm:prSet/>
      <dgm:spPr/>
      <dgm:t>
        <a:bodyPr/>
        <a:lstStyle/>
        <a:p>
          <a:endParaRPr lang="es-PE"/>
        </a:p>
      </dgm:t>
    </dgm:pt>
    <dgm:pt modelId="{019EE225-7D50-4478-BE68-62AC6B6F75A9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5,440,597</a:t>
          </a:r>
          <a:endParaRPr lang="es-PE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B685FF-48EF-4FF4-BF70-06113C906220}" type="parTrans" cxnId="{1A7CFB90-09B0-4924-984F-0966542257DF}">
      <dgm:prSet/>
      <dgm:spPr/>
      <dgm:t>
        <a:bodyPr/>
        <a:lstStyle/>
        <a:p>
          <a:endParaRPr lang="es-PE"/>
        </a:p>
      </dgm:t>
    </dgm:pt>
    <dgm:pt modelId="{FB31EA2F-473A-4CDB-961D-62B0EB822DD5}" type="sibTrans" cxnId="{1A7CFB90-09B0-4924-984F-0966542257DF}">
      <dgm:prSet/>
      <dgm:spPr/>
      <dgm:t>
        <a:bodyPr/>
        <a:lstStyle/>
        <a:p>
          <a:endParaRPr lang="es-PE"/>
        </a:p>
      </dgm:t>
    </dgm:pt>
    <dgm:pt modelId="{4E4009A9-9D65-41BB-A8C3-28F1BF3873D2}">
      <dgm:prSet phldrT="[Texto]" custT="1"/>
      <dgm:spPr>
        <a:solidFill>
          <a:srgbClr val="C5FEFF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P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 semanal % de cambio</a:t>
          </a:r>
        </a:p>
      </dgm:t>
    </dgm:pt>
    <dgm:pt modelId="{05857E3B-C7DA-4917-9DEF-7B3266910298}" type="parTrans" cxnId="{5C82DDED-F6A2-41FB-8C6C-4186AA0D0B8B}">
      <dgm:prSet/>
      <dgm:spPr/>
      <dgm:t>
        <a:bodyPr/>
        <a:lstStyle/>
        <a:p>
          <a:endParaRPr lang="es-PE"/>
        </a:p>
      </dgm:t>
    </dgm:pt>
    <dgm:pt modelId="{4F81A239-6C9A-476C-A36D-36EF1B6CAB44}" type="sibTrans" cxnId="{5C82DDED-F6A2-41FB-8C6C-4186AA0D0B8B}">
      <dgm:prSet/>
      <dgm:spPr/>
      <dgm:t>
        <a:bodyPr/>
        <a:lstStyle/>
        <a:p>
          <a:endParaRPr lang="es-PE"/>
        </a:p>
      </dgm:t>
    </dgm:pt>
    <dgm:pt modelId="{617EC707-8C59-4C5D-8FB9-CCC493A7C39C}">
      <dgm:prSet phldrT="[Texto]" custT="1"/>
      <dgm:spPr>
        <a:solidFill>
          <a:srgbClr val="C5FEFF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000" b="1" i="0" u="none" dirty="0">
              <a:latin typeface="Arial" panose="020B0604020202020204" pitchFamily="34" charset="0"/>
              <a:cs typeface="Arial" panose="020B0604020202020204" pitchFamily="34" charset="0"/>
            </a:rPr>
            <a:t>-5%</a:t>
          </a:r>
          <a:endParaRPr lang="es-P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C4EF8-5040-4B55-A79C-2A7763A5A19D}" type="parTrans" cxnId="{5B032D81-2197-4389-A21E-284D691D2982}">
      <dgm:prSet/>
      <dgm:spPr/>
      <dgm:t>
        <a:bodyPr/>
        <a:lstStyle/>
        <a:p>
          <a:endParaRPr lang="es-PE"/>
        </a:p>
      </dgm:t>
    </dgm:pt>
    <dgm:pt modelId="{89CE76CC-D54A-4AE8-AD13-2EFADA2D8878}" type="sibTrans" cxnId="{5B032D81-2197-4389-A21E-284D691D2982}">
      <dgm:prSet/>
      <dgm:spPr/>
      <dgm:t>
        <a:bodyPr/>
        <a:lstStyle/>
        <a:p>
          <a:endParaRPr lang="es-PE"/>
        </a:p>
      </dgm:t>
    </dgm:pt>
    <dgm:pt modelId="{573B9AA4-1DDB-47D3-B3EC-09B870B13D29}">
      <dgm:prSet phldrT="[Texto]" custT="1"/>
      <dgm:spPr>
        <a:solidFill>
          <a:schemeClr val="accent2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 7 días/1M pop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68C07-6BA9-4CB9-99AC-5D1A4C462389}" type="parTrans" cxnId="{93946EB0-48F1-4D9A-8354-247943C708CC}">
      <dgm:prSet/>
      <dgm:spPr/>
      <dgm:t>
        <a:bodyPr/>
        <a:lstStyle/>
        <a:p>
          <a:endParaRPr lang="es-PE"/>
        </a:p>
      </dgm:t>
    </dgm:pt>
    <dgm:pt modelId="{AAE81F6E-BE4D-4365-9D53-E9D0B9BAFDAD}" type="sibTrans" cxnId="{93946EB0-48F1-4D9A-8354-247943C708CC}">
      <dgm:prSet/>
      <dgm:spPr/>
      <dgm:t>
        <a:bodyPr/>
        <a:lstStyle/>
        <a:p>
          <a:endParaRPr lang="es-PE"/>
        </a:p>
      </dgm:t>
    </dgm:pt>
    <dgm:pt modelId="{8E2054FF-BA09-4D2D-9392-881C2DA9AAAD}">
      <dgm:prSet custT="1"/>
      <dgm:spPr>
        <a:solidFill>
          <a:schemeClr val="accent4">
            <a:lumMod val="40000"/>
            <a:lumOff val="6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7 días anteriores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BB356-4A30-4428-A57E-BCF0D26C8FB4}" type="parTrans" cxnId="{C2D95D0E-5043-4541-A950-C60BCDB371AB}">
      <dgm:prSet/>
      <dgm:spPr/>
      <dgm:t>
        <a:bodyPr/>
        <a:lstStyle/>
        <a:p>
          <a:endParaRPr lang="es-PE"/>
        </a:p>
      </dgm:t>
    </dgm:pt>
    <dgm:pt modelId="{68795617-920B-40BB-95B6-3F511EA42704}" type="sibTrans" cxnId="{C2D95D0E-5043-4541-A950-C60BCDB371AB}">
      <dgm:prSet/>
      <dgm:spPr/>
      <dgm:t>
        <a:bodyPr/>
        <a:lstStyle/>
        <a:p>
          <a:endParaRPr lang="es-PE"/>
        </a:p>
      </dgm:t>
    </dgm:pt>
    <dgm:pt modelId="{409C598D-C689-4A58-8EC2-5BA9C2AF0A91}">
      <dgm:prSet custT="1"/>
      <dgm:spPr>
        <a:solidFill>
          <a:schemeClr val="accent4">
            <a:lumMod val="40000"/>
            <a:lumOff val="6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5,706,729</a:t>
          </a:r>
          <a:r>
            <a:rPr lang="es-PE" sz="2400" b="1" i="0" u="none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12493-E504-4FAC-84DC-83CE6A30ED8B}" type="parTrans" cxnId="{A668C589-9E78-467A-B1D6-801DDA862C69}">
      <dgm:prSet/>
      <dgm:spPr/>
      <dgm:t>
        <a:bodyPr/>
        <a:lstStyle/>
        <a:p>
          <a:endParaRPr lang="es-PE"/>
        </a:p>
      </dgm:t>
    </dgm:pt>
    <dgm:pt modelId="{872FD256-2602-40D1-9173-26E965BDA32B}" type="sibTrans" cxnId="{A668C589-9E78-467A-B1D6-801DDA862C69}">
      <dgm:prSet/>
      <dgm:spPr/>
      <dgm:t>
        <a:bodyPr/>
        <a:lstStyle/>
        <a:p>
          <a:endParaRPr lang="es-PE"/>
        </a:p>
      </dgm:t>
    </dgm:pt>
    <dgm:pt modelId="{EC429AB3-BCEF-40F0-9596-C31656CC52B7}">
      <dgm:prSet phldrT="[Texto]" custT="1"/>
      <dgm:spPr>
        <a:solidFill>
          <a:schemeClr val="accent2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702</a:t>
          </a:r>
        </a:p>
      </dgm:t>
    </dgm:pt>
    <dgm:pt modelId="{509FEBC1-3D28-4A75-98A7-14104D104D35}" type="parTrans" cxnId="{9CDB5133-B6F8-47C9-B571-0CB3A288A3A6}">
      <dgm:prSet/>
      <dgm:spPr/>
      <dgm:t>
        <a:bodyPr/>
        <a:lstStyle/>
        <a:p>
          <a:endParaRPr lang="es-PE"/>
        </a:p>
      </dgm:t>
    </dgm:pt>
    <dgm:pt modelId="{DEFE4551-BC89-4529-9CA3-EF3065AA1E2F}" type="sibTrans" cxnId="{9CDB5133-B6F8-47C9-B571-0CB3A288A3A6}">
      <dgm:prSet/>
      <dgm:spPr/>
      <dgm:t>
        <a:bodyPr/>
        <a:lstStyle/>
        <a:p>
          <a:endParaRPr lang="es-PE"/>
        </a:p>
      </dgm:t>
    </dgm:pt>
    <dgm:pt modelId="{DBBC5A15-7E68-4F20-A751-BA240A188481}">
      <dgm:prSet phldrT="[Texto]" phldr="1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endParaRPr lang="es-PE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E821B3-D237-424F-93AE-FAD7B53AB3DD}" type="sibTrans" cxnId="{1750AF9C-CDC0-4ACA-931B-5FDE1814BA80}">
      <dgm:prSet/>
      <dgm:spPr/>
      <dgm:t>
        <a:bodyPr/>
        <a:lstStyle/>
        <a:p>
          <a:endParaRPr lang="es-PE"/>
        </a:p>
      </dgm:t>
    </dgm:pt>
    <dgm:pt modelId="{CDBDE0D8-C2DE-479C-85CD-686F9143E869}" type="parTrans" cxnId="{1750AF9C-CDC0-4ACA-931B-5FDE1814BA80}">
      <dgm:prSet/>
      <dgm:spPr/>
      <dgm:t>
        <a:bodyPr/>
        <a:lstStyle/>
        <a:p>
          <a:endParaRPr lang="es-PE"/>
        </a:p>
      </dgm:t>
    </dgm:pt>
    <dgm:pt modelId="{51F362EF-CA6A-42A4-B101-280AC1B4ECF2}" type="pres">
      <dgm:prSet presAssocID="{1246D512-CFA1-4881-9A8E-D168DA5A87E9}" presName="Name0" presStyleCnt="0">
        <dgm:presLayoutVars>
          <dgm:dir/>
          <dgm:animLvl val="lvl"/>
          <dgm:resizeHandles val="exact"/>
        </dgm:presLayoutVars>
      </dgm:prSet>
      <dgm:spPr/>
    </dgm:pt>
    <dgm:pt modelId="{CF510C97-3475-4FC3-87E2-BFCC0B46C436}" type="pres">
      <dgm:prSet presAssocID="{DBBC5A15-7E68-4F20-A751-BA240A188481}" presName="composite" presStyleCnt="0"/>
      <dgm:spPr/>
    </dgm:pt>
    <dgm:pt modelId="{BA2D9593-EAD2-4B12-A8A4-32C4EEC2AE43}" type="pres">
      <dgm:prSet presAssocID="{DBBC5A15-7E68-4F20-A751-BA240A18848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B72B690-F309-46E2-BF8F-B373887F7810}" type="pres">
      <dgm:prSet presAssocID="{DBBC5A15-7E68-4F20-A751-BA240A188481}" presName="desTx" presStyleLbl="alignAccFollowNode1" presStyleIdx="0" presStyleCnt="5">
        <dgm:presLayoutVars>
          <dgm:bulletEnabled val="1"/>
        </dgm:presLayoutVars>
      </dgm:prSet>
      <dgm:spPr/>
    </dgm:pt>
    <dgm:pt modelId="{D0849D4D-84D5-4E8D-8221-EA04CA79BC57}" type="pres">
      <dgm:prSet presAssocID="{18E821B3-D237-424F-93AE-FAD7B53AB3DD}" presName="space" presStyleCnt="0"/>
      <dgm:spPr/>
    </dgm:pt>
    <dgm:pt modelId="{4E7F89E9-AA98-4F53-BFCE-5EA514A4601C}" type="pres">
      <dgm:prSet presAssocID="{036B89E3-24EA-485C-AFC7-1A4B2267123A}" presName="composite" presStyleCnt="0"/>
      <dgm:spPr/>
    </dgm:pt>
    <dgm:pt modelId="{9C6AF0B1-3266-47CE-AAFE-F66B2B39A5D8}" type="pres">
      <dgm:prSet presAssocID="{036B89E3-24EA-485C-AFC7-1A4B2267123A}" presName="parTx" presStyleLbl="alignNode1" presStyleIdx="1" presStyleCnt="5" custLinFactNeighborY="-3845">
        <dgm:presLayoutVars>
          <dgm:chMax val="0"/>
          <dgm:chPref val="0"/>
          <dgm:bulletEnabled val="1"/>
        </dgm:presLayoutVars>
      </dgm:prSet>
      <dgm:spPr/>
    </dgm:pt>
    <dgm:pt modelId="{038F86DC-B5C5-4AD8-AA2D-0C9176EB55C9}" type="pres">
      <dgm:prSet presAssocID="{036B89E3-24EA-485C-AFC7-1A4B2267123A}" presName="desTx" presStyleLbl="alignAccFollowNode1" presStyleIdx="1" presStyleCnt="5" custLinFactNeighborY="-995">
        <dgm:presLayoutVars>
          <dgm:bulletEnabled val="1"/>
        </dgm:presLayoutVars>
      </dgm:prSet>
      <dgm:spPr/>
    </dgm:pt>
    <dgm:pt modelId="{04E7A912-6988-4F5E-ABD7-05BE7819A8C6}" type="pres">
      <dgm:prSet presAssocID="{39516CAD-C795-496E-A754-880F0222C835}" presName="space" presStyleCnt="0"/>
      <dgm:spPr/>
    </dgm:pt>
    <dgm:pt modelId="{DCB02FEE-3B55-4684-8C81-5226A766AF37}" type="pres">
      <dgm:prSet presAssocID="{8E2054FF-BA09-4D2D-9392-881C2DA9AAAD}" presName="composite" presStyleCnt="0"/>
      <dgm:spPr/>
    </dgm:pt>
    <dgm:pt modelId="{BE40999F-7E23-485E-8F6F-37C09B4CE5CA}" type="pres">
      <dgm:prSet presAssocID="{8E2054FF-BA09-4D2D-9392-881C2DA9AAAD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B546600-E306-4027-A24C-7EE0E6C8CD14}" type="pres">
      <dgm:prSet presAssocID="{8E2054FF-BA09-4D2D-9392-881C2DA9AAAD}" presName="desTx" presStyleLbl="alignAccFollowNode1" presStyleIdx="2" presStyleCnt="5">
        <dgm:presLayoutVars>
          <dgm:bulletEnabled val="1"/>
        </dgm:presLayoutVars>
      </dgm:prSet>
      <dgm:spPr/>
    </dgm:pt>
    <dgm:pt modelId="{2EC97403-77E4-4920-8483-D5C59EFB81FC}" type="pres">
      <dgm:prSet presAssocID="{68795617-920B-40BB-95B6-3F511EA42704}" presName="space" presStyleCnt="0"/>
      <dgm:spPr/>
    </dgm:pt>
    <dgm:pt modelId="{20576FC0-BE9F-4CC0-95A2-F89529BDBAD8}" type="pres">
      <dgm:prSet presAssocID="{4E4009A9-9D65-41BB-A8C3-28F1BF3873D2}" presName="composite" presStyleCnt="0"/>
      <dgm:spPr/>
    </dgm:pt>
    <dgm:pt modelId="{98AC9398-D694-43B2-895E-07B00B4302E8}" type="pres">
      <dgm:prSet presAssocID="{4E4009A9-9D65-41BB-A8C3-28F1BF3873D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8960219-CE93-4FDB-9FA8-4DFB47DF7A63}" type="pres">
      <dgm:prSet presAssocID="{4E4009A9-9D65-41BB-A8C3-28F1BF3873D2}" presName="desTx" presStyleLbl="alignAccFollowNode1" presStyleIdx="3" presStyleCnt="5">
        <dgm:presLayoutVars>
          <dgm:bulletEnabled val="1"/>
        </dgm:presLayoutVars>
      </dgm:prSet>
      <dgm:spPr/>
    </dgm:pt>
    <dgm:pt modelId="{3298114A-CD3D-4834-B0B7-3808D5104B13}" type="pres">
      <dgm:prSet presAssocID="{4F81A239-6C9A-476C-A36D-36EF1B6CAB44}" presName="space" presStyleCnt="0"/>
      <dgm:spPr/>
    </dgm:pt>
    <dgm:pt modelId="{5E3AEF87-B492-4AB6-939B-1ED3CE657CEF}" type="pres">
      <dgm:prSet presAssocID="{573B9AA4-1DDB-47D3-B3EC-09B870B13D29}" presName="composite" presStyleCnt="0"/>
      <dgm:spPr/>
    </dgm:pt>
    <dgm:pt modelId="{AA0DA737-0ECA-442F-9719-98FE078BF17C}" type="pres">
      <dgm:prSet presAssocID="{573B9AA4-1DDB-47D3-B3EC-09B870B13D29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CE22CF04-2428-4DB3-A294-054CC4F526BB}" type="pres">
      <dgm:prSet presAssocID="{573B9AA4-1DDB-47D3-B3EC-09B870B13D29}" presName="desTx" presStyleLbl="alignAccFollowNode1" presStyleIdx="4" presStyleCnt="5" custLinFactNeighborX="-42" custLinFactNeighborY="-995">
        <dgm:presLayoutVars>
          <dgm:bulletEnabled val="1"/>
        </dgm:presLayoutVars>
      </dgm:prSet>
      <dgm:spPr/>
    </dgm:pt>
  </dgm:ptLst>
  <dgm:cxnLst>
    <dgm:cxn modelId="{C2D95D0E-5043-4541-A950-C60BCDB371AB}" srcId="{1246D512-CFA1-4881-9A8E-D168DA5A87E9}" destId="{8E2054FF-BA09-4D2D-9392-881C2DA9AAAD}" srcOrd="2" destOrd="0" parTransId="{037BB356-4A30-4428-A57E-BCF0D26C8FB4}" sibTransId="{68795617-920B-40BB-95B6-3F511EA42704}"/>
    <dgm:cxn modelId="{F1900C14-AC4A-4FEE-BA93-2316043D7118}" type="presOf" srcId="{DBBC5A15-7E68-4F20-A751-BA240A188481}" destId="{BA2D9593-EAD2-4B12-A8A4-32C4EEC2AE43}" srcOrd="0" destOrd="0" presId="urn:microsoft.com/office/officeart/2005/8/layout/hList1"/>
    <dgm:cxn modelId="{666BCE2C-A636-4529-87A2-2B3588F7179F}" type="presOf" srcId="{019EE225-7D50-4478-BE68-62AC6B6F75A9}" destId="{038F86DC-B5C5-4AD8-AA2D-0C9176EB55C9}" srcOrd="0" destOrd="0" presId="urn:microsoft.com/office/officeart/2005/8/layout/hList1"/>
    <dgm:cxn modelId="{9CDB5133-B6F8-47C9-B571-0CB3A288A3A6}" srcId="{573B9AA4-1DDB-47D3-B3EC-09B870B13D29}" destId="{EC429AB3-BCEF-40F0-9596-C31656CC52B7}" srcOrd="0" destOrd="0" parTransId="{509FEBC1-3D28-4A75-98A7-14104D104D35}" sibTransId="{DEFE4551-BC89-4529-9CA3-EF3065AA1E2F}"/>
    <dgm:cxn modelId="{993D2036-3791-4C7A-A9AB-721056F1909A}" type="presOf" srcId="{3C22AE56-A0EB-4168-8A1F-D3E0CDE791DD}" destId="{2B72B690-F309-46E2-BF8F-B373887F7810}" srcOrd="0" destOrd="0" presId="urn:microsoft.com/office/officeart/2005/8/layout/hList1"/>
    <dgm:cxn modelId="{F705373E-55DD-41E3-8B0D-3C197761F99A}" type="presOf" srcId="{036B89E3-24EA-485C-AFC7-1A4B2267123A}" destId="{9C6AF0B1-3266-47CE-AAFE-F66B2B39A5D8}" srcOrd="0" destOrd="0" presId="urn:microsoft.com/office/officeart/2005/8/layout/hList1"/>
    <dgm:cxn modelId="{03503B65-D863-4A88-8CC1-3631DF81DF9D}" type="presOf" srcId="{617EC707-8C59-4C5D-8FB9-CCC493A7C39C}" destId="{38960219-CE93-4FDB-9FA8-4DFB47DF7A63}" srcOrd="0" destOrd="0" presId="urn:microsoft.com/office/officeart/2005/8/layout/hList1"/>
    <dgm:cxn modelId="{35CD5865-1D16-4372-A2D2-F41DF0E6605A}" type="presOf" srcId="{573B9AA4-1DDB-47D3-B3EC-09B870B13D29}" destId="{AA0DA737-0ECA-442F-9719-98FE078BF17C}" srcOrd="0" destOrd="0" presId="urn:microsoft.com/office/officeart/2005/8/layout/hList1"/>
    <dgm:cxn modelId="{1D8C667F-8537-41DB-A2A8-6B60BCD02881}" type="presOf" srcId="{8E2054FF-BA09-4D2D-9392-881C2DA9AAAD}" destId="{BE40999F-7E23-485E-8F6F-37C09B4CE5CA}" srcOrd="0" destOrd="0" presId="urn:microsoft.com/office/officeart/2005/8/layout/hList1"/>
    <dgm:cxn modelId="{5B032D81-2197-4389-A21E-284D691D2982}" srcId="{4E4009A9-9D65-41BB-A8C3-28F1BF3873D2}" destId="{617EC707-8C59-4C5D-8FB9-CCC493A7C39C}" srcOrd="0" destOrd="0" parTransId="{1D7C4EF8-5040-4B55-A79C-2A7763A5A19D}" sibTransId="{89CE76CC-D54A-4AE8-AD13-2EFADA2D8878}"/>
    <dgm:cxn modelId="{3BB04381-7C58-4DD1-849F-5B3F89EF44B4}" type="presOf" srcId="{4E4009A9-9D65-41BB-A8C3-28F1BF3873D2}" destId="{98AC9398-D694-43B2-895E-07B00B4302E8}" srcOrd="0" destOrd="0" presId="urn:microsoft.com/office/officeart/2005/8/layout/hList1"/>
    <dgm:cxn modelId="{A668C589-9E78-467A-B1D6-801DDA862C69}" srcId="{8E2054FF-BA09-4D2D-9392-881C2DA9AAAD}" destId="{409C598D-C689-4A58-8EC2-5BA9C2AF0A91}" srcOrd="0" destOrd="0" parTransId="{1AA12493-E504-4FAC-84DC-83CE6A30ED8B}" sibTransId="{872FD256-2602-40D1-9173-26E965BDA32B}"/>
    <dgm:cxn modelId="{1A7CFB90-09B0-4924-984F-0966542257DF}" srcId="{036B89E3-24EA-485C-AFC7-1A4B2267123A}" destId="{019EE225-7D50-4478-BE68-62AC6B6F75A9}" srcOrd="0" destOrd="0" parTransId="{49B685FF-48EF-4FF4-BF70-06113C906220}" sibTransId="{FB31EA2F-473A-4CDB-961D-62B0EB822DD5}"/>
    <dgm:cxn modelId="{1750AF9C-CDC0-4ACA-931B-5FDE1814BA80}" srcId="{1246D512-CFA1-4881-9A8E-D168DA5A87E9}" destId="{DBBC5A15-7E68-4F20-A751-BA240A188481}" srcOrd="0" destOrd="0" parTransId="{CDBDE0D8-C2DE-479C-85CD-686F9143E869}" sibTransId="{18E821B3-D237-424F-93AE-FAD7B53AB3DD}"/>
    <dgm:cxn modelId="{BD99C99C-786C-47A6-9CAB-5AC452B4B400}" type="presOf" srcId="{409C598D-C689-4A58-8EC2-5BA9C2AF0A91}" destId="{3B546600-E306-4027-A24C-7EE0E6C8CD14}" srcOrd="0" destOrd="0" presId="urn:microsoft.com/office/officeart/2005/8/layout/hList1"/>
    <dgm:cxn modelId="{93946EB0-48F1-4D9A-8354-247943C708CC}" srcId="{1246D512-CFA1-4881-9A8E-D168DA5A87E9}" destId="{573B9AA4-1DDB-47D3-B3EC-09B870B13D29}" srcOrd="4" destOrd="0" parTransId="{FBD68C07-6BA9-4CB9-99AC-5D1A4C462389}" sibTransId="{AAE81F6E-BE4D-4365-9D53-E9D0B9BAFDAD}"/>
    <dgm:cxn modelId="{C2C9E2C6-0B86-4491-8203-C035D71924B5}" type="presOf" srcId="{EC429AB3-BCEF-40F0-9596-C31656CC52B7}" destId="{CE22CF04-2428-4DB3-A294-054CC4F526BB}" srcOrd="0" destOrd="0" presId="urn:microsoft.com/office/officeart/2005/8/layout/hList1"/>
    <dgm:cxn modelId="{75848AD9-B9ED-49C8-8007-0A1F19CA37A2}" srcId="{1246D512-CFA1-4881-9A8E-D168DA5A87E9}" destId="{036B89E3-24EA-485C-AFC7-1A4B2267123A}" srcOrd="1" destOrd="0" parTransId="{D3791521-0D4C-4803-AC4F-EB61D248BDBE}" sibTransId="{39516CAD-C795-496E-A754-880F0222C835}"/>
    <dgm:cxn modelId="{9A8046E1-F814-460E-ACEE-28188C825153}" srcId="{DBBC5A15-7E68-4F20-A751-BA240A188481}" destId="{3C22AE56-A0EB-4168-8A1F-D3E0CDE791DD}" srcOrd="0" destOrd="0" parTransId="{CE625CBE-5509-4D4F-B680-1F2ABFA4A213}" sibTransId="{7E991CFE-54E3-4B0F-AC12-38D9C44FDC0B}"/>
    <dgm:cxn modelId="{5C82DDED-F6A2-41FB-8C6C-4186AA0D0B8B}" srcId="{1246D512-CFA1-4881-9A8E-D168DA5A87E9}" destId="{4E4009A9-9D65-41BB-A8C3-28F1BF3873D2}" srcOrd="3" destOrd="0" parTransId="{05857E3B-C7DA-4917-9DEF-7B3266910298}" sibTransId="{4F81A239-6C9A-476C-A36D-36EF1B6CAB44}"/>
    <dgm:cxn modelId="{F93135FA-9EA2-42A9-93AB-8630A198A870}" type="presOf" srcId="{1246D512-CFA1-4881-9A8E-D168DA5A87E9}" destId="{51F362EF-CA6A-42A4-B101-280AC1B4ECF2}" srcOrd="0" destOrd="0" presId="urn:microsoft.com/office/officeart/2005/8/layout/hList1"/>
    <dgm:cxn modelId="{4371A1D8-509C-4E01-8F95-FD4278BFF38E}" type="presParOf" srcId="{51F362EF-CA6A-42A4-B101-280AC1B4ECF2}" destId="{CF510C97-3475-4FC3-87E2-BFCC0B46C436}" srcOrd="0" destOrd="0" presId="urn:microsoft.com/office/officeart/2005/8/layout/hList1"/>
    <dgm:cxn modelId="{083FC077-8600-4AAF-A8EC-FD2C8010C23D}" type="presParOf" srcId="{CF510C97-3475-4FC3-87E2-BFCC0B46C436}" destId="{BA2D9593-EAD2-4B12-A8A4-32C4EEC2AE43}" srcOrd="0" destOrd="0" presId="urn:microsoft.com/office/officeart/2005/8/layout/hList1"/>
    <dgm:cxn modelId="{1F229BE5-8F08-4971-B51D-3604178F0091}" type="presParOf" srcId="{CF510C97-3475-4FC3-87E2-BFCC0B46C436}" destId="{2B72B690-F309-46E2-BF8F-B373887F7810}" srcOrd="1" destOrd="0" presId="urn:microsoft.com/office/officeart/2005/8/layout/hList1"/>
    <dgm:cxn modelId="{4DB6275C-E99D-4FFD-A4CA-276033408E69}" type="presParOf" srcId="{51F362EF-CA6A-42A4-B101-280AC1B4ECF2}" destId="{D0849D4D-84D5-4E8D-8221-EA04CA79BC57}" srcOrd="1" destOrd="0" presId="urn:microsoft.com/office/officeart/2005/8/layout/hList1"/>
    <dgm:cxn modelId="{7A6B11EB-A427-4864-A998-37E2CBE586DD}" type="presParOf" srcId="{51F362EF-CA6A-42A4-B101-280AC1B4ECF2}" destId="{4E7F89E9-AA98-4F53-BFCE-5EA514A4601C}" srcOrd="2" destOrd="0" presId="urn:microsoft.com/office/officeart/2005/8/layout/hList1"/>
    <dgm:cxn modelId="{F6D0F342-9462-4CD9-A0CF-B930419BD85A}" type="presParOf" srcId="{4E7F89E9-AA98-4F53-BFCE-5EA514A4601C}" destId="{9C6AF0B1-3266-47CE-AAFE-F66B2B39A5D8}" srcOrd="0" destOrd="0" presId="urn:microsoft.com/office/officeart/2005/8/layout/hList1"/>
    <dgm:cxn modelId="{A0CFA2AF-EB9D-4F58-92F1-A65A9EED286A}" type="presParOf" srcId="{4E7F89E9-AA98-4F53-BFCE-5EA514A4601C}" destId="{038F86DC-B5C5-4AD8-AA2D-0C9176EB55C9}" srcOrd="1" destOrd="0" presId="urn:microsoft.com/office/officeart/2005/8/layout/hList1"/>
    <dgm:cxn modelId="{5FC303D5-C700-4A25-B348-F912C5422E71}" type="presParOf" srcId="{51F362EF-CA6A-42A4-B101-280AC1B4ECF2}" destId="{04E7A912-6988-4F5E-ABD7-05BE7819A8C6}" srcOrd="3" destOrd="0" presId="urn:microsoft.com/office/officeart/2005/8/layout/hList1"/>
    <dgm:cxn modelId="{7B01FFE0-FA73-4E7D-8979-3F4F1C277B90}" type="presParOf" srcId="{51F362EF-CA6A-42A4-B101-280AC1B4ECF2}" destId="{DCB02FEE-3B55-4684-8C81-5226A766AF37}" srcOrd="4" destOrd="0" presId="urn:microsoft.com/office/officeart/2005/8/layout/hList1"/>
    <dgm:cxn modelId="{6A3E0C89-B5BC-4985-BE75-C42EABB2BB28}" type="presParOf" srcId="{DCB02FEE-3B55-4684-8C81-5226A766AF37}" destId="{BE40999F-7E23-485E-8F6F-37C09B4CE5CA}" srcOrd="0" destOrd="0" presId="urn:microsoft.com/office/officeart/2005/8/layout/hList1"/>
    <dgm:cxn modelId="{C05D0F00-63B5-403A-A830-692D4CF741A1}" type="presParOf" srcId="{DCB02FEE-3B55-4684-8C81-5226A766AF37}" destId="{3B546600-E306-4027-A24C-7EE0E6C8CD14}" srcOrd="1" destOrd="0" presId="urn:microsoft.com/office/officeart/2005/8/layout/hList1"/>
    <dgm:cxn modelId="{E6B162A5-C78B-4469-B7F1-0C0CFFBF7EC7}" type="presParOf" srcId="{51F362EF-CA6A-42A4-B101-280AC1B4ECF2}" destId="{2EC97403-77E4-4920-8483-D5C59EFB81FC}" srcOrd="5" destOrd="0" presId="urn:microsoft.com/office/officeart/2005/8/layout/hList1"/>
    <dgm:cxn modelId="{7F76596C-786B-46B6-BCAF-39373C587700}" type="presParOf" srcId="{51F362EF-CA6A-42A4-B101-280AC1B4ECF2}" destId="{20576FC0-BE9F-4CC0-95A2-F89529BDBAD8}" srcOrd="6" destOrd="0" presId="urn:microsoft.com/office/officeart/2005/8/layout/hList1"/>
    <dgm:cxn modelId="{0381B09F-46FA-40E4-B817-B716BC3BF7B8}" type="presParOf" srcId="{20576FC0-BE9F-4CC0-95A2-F89529BDBAD8}" destId="{98AC9398-D694-43B2-895E-07B00B4302E8}" srcOrd="0" destOrd="0" presId="urn:microsoft.com/office/officeart/2005/8/layout/hList1"/>
    <dgm:cxn modelId="{C7232A83-22F3-4D49-90EB-3768C08FA04B}" type="presParOf" srcId="{20576FC0-BE9F-4CC0-95A2-F89529BDBAD8}" destId="{38960219-CE93-4FDB-9FA8-4DFB47DF7A63}" srcOrd="1" destOrd="0" presId="urn:microsoft.com/office/officeart/2005/8/layout/hList1"/>
    <dgm:cxn modelId="{0BE97621-3C53-425C-BACC-769AA2A5DB2A}" type="presParOf" srcId="{51F362EF-CA6A-42A4-B101-280AC1B4ECF2}" destId="{3298114A-CD3D-4834-B0B7-3808D5104B13}" srcOrd="7" destOrd="0" presId="urn:microsoft.com/office/officeart/2005/8/layout/hList1"/>
    <dgm:cxn modelId="{68FE4B9F-F4E7-4972-914A-C1FA3B1E04BE}" type="presParOf" srcId="{51F362EF-CA6A-42A4-B101-280AC1B4ECF2}" destId="{5E3AEF87-B492-4AB6-939B-1ED3CE657CEF}" srcOrd="8" destOrd="0" presId="urn:microsoft.com/office/officeart/2005/8/layout/hList1"/>
    <dgm:cxn modelId="{08E70F4C-6476-42BE-AF27-BA020F88623F}" type="presParOf" srcId="{5E3AEF87-B492-4AB6-939B-1ED3CE657CEF}" destId="{AA0DA737-0ECA-442F-9719-98FE078BF17C}" srcOrd="0" destOrd="0" presId="urn:microsoft.com/office/officeart/2005/8/layout/hList1"/>
    <dgm:cxn modelId="{B7F12E40-72C8-4B05-BC50-D240926D3208}" type="presParOf" srcId="{5E3AEF87-B492-4AB6-939B-1ED3CE657CEF}" destId="{CE22CF04-2428-4DB3-A294-054CC4F526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6D512-CFA1-4881-9A8E-D168DA5A87E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C22AE56-A0EB-4168-8A1F-D3E0CDE791DD}">
      <dgm:prSet phldrT="[Texto]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gm:t>
    </dgm:pt>
    <dgm:pt modelId="{CE625CBE-5509-4D4F-B680-1F2ABFA4A213}" type="parTrans" cxnId="{9A8046E1-F814-460E-ACEE-28188C825153}">
      <dgm:prSet/>
      <dgm:spPr/>
      <dgm:t>
        <a:bodyPr/>
        <a:lstStyle/>
        <a:p>
          <a:endParaRPr lang="es-PE"/>
        </a:p>
      </dgm:t>
    </dgm:pt>
    <dgm:pt modelId="{7E991CFE-54E3-4B0F-AC12-38D9C44FDC0B}" type="sibTrans" cxnId="{9A8046E1-F814-460E-ACEE-28188C825153}">
      <dgm:prSet/>
      <dgm:spPr/>
      <dgm:t>
        <a:bodyPr/>
        <a:lstStyle/>
        <a:p>
          <a:endParaRPr lang="es-PE"/>
        </a:p>
      </dgm:t>
    </dgm:pt>
    <dgm:pt modelId="{036B89E3-24EA-485C-AFC7-1A4B2267123A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 últimos 7 día</a:t>
          </a:r>
          <a:r>
            <a:rPr lang="es-ES" sz="1400" b="1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endParaRPr lang="es-PE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91521-0D4C-4803-AC4F-EB61D248BDBE}" type="parTrans" cxnId="{75848AD9-B9ED-49C8-8007-0A1F19CA37A2}">
      <dgm:prSet/>
      <dgm:spPr/>
      <dgm:t>
        <a:bodyPr/>
        <a:lstStyle/>
        <a:p>
          <a:endParaRPr lang="es-PE"/>
        </a:p>
      </dgm:t>
    </dgm:pt>
    <dgm:pt modelId="{39516CAD-C795-496E-A754-880F0222C835}" type="sibTrans" cxnId="{75848AD9-B9ED-49C8-8007-0A1F19CA37A2}">
      <dgm:prSet/>
      <dgm:spPr/>
      <dgm:t>
        <a:bodyPr/>
        <a:lstStyle/>
        <a:p>
          <a:endParaRPr lang="es-PE"/>
        </a:p>
      </dgm:t>
    </dgm:pt>
    <dgm:pt modelId="{019EE225-7D50-4478-BE68-62AC6B6F75A9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89,976</a:t>
          </a:r>
          <a:endParaRPr lang="es-PE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B685FF-48EF-4FF4-BF70-06113C906220}" type="parTrans" cxnId="{1A7CFB90-09B0-4924-984F-0966542257DF}">
      <dgm:prSet/>
      <dgm:spPr/>
      <dgm:t>
        <a:bodyPr/>
        <a:lstStyle/>
        <a:p>
          <a:endParaRPr lang="es-PE"/>
        </a:p>
      </dgm:t>
    </dgm:pt>
    <dgm:pt modelId="{FB31EA2F-473A-4CDB-961D-62B0EB822DD5}" type="sibTrans" cxnId="{1A7CFB90-09B0-4924-984F-0966542257DF}">
      <dgm:prSet/>
      <dgm:spPr/>
      <dgm:t>
        <a:bodyPr/>
        <a:lstStyle/>
        <a:p>
          <a:endParaRPr lang="es-PE"/>
        </a:p>
      </dgm:t>
    </dgm:pt>
    <dgm:pt modelId="{4E4009A9-9D65-41BB-A8C3-28F1BF3873D2}">
      <dgm:prSet phldrT="[Texto]" custT="1"/>
      <dgm:spPr>
        <a:solidFill>
          <a:srgbClr val="C5FEFF">
            <a:alpha val="47843"/>
          </a:srgb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Variación semanal del porcentaje de </a:t>
          </a:r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mortalidad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57E3B-C7DA-4917-9DEF-7B3266910298}" type="parTrans" cxnId="{5C82DDED-F6A2-41FB-8C6C-4186AA0D0B8B}">
      <dgm:prSet/>
      <dgm:spPr/>
      <dgm:t>
        <a:bodyPr/>
        <a:lstStyle/>
        <a:p>
          <a:endParaRPr lang="es-PE"/>
        </a:p>
      </dgm:t>
    </dgm:pt>
    <dgm:pt modelId="{4F81A239-6C9A-476C-A36D-36EF1B6CAB44}" type="sibTrans" cxnId="{5C82DDED-F6A2-41FB-8C6C-4186AA0D0B8B}">
      <dgm:prSet/>
      <dgm:spPr/>
      <dgm:t>
        <a:bodyPr/>
        <a:lstStyle/>
        <a:p>
          <a:endParaRPr lang="es-PE"/>
        </a:p>
      </dgm:t>
    </dgm:pt>
    <dgm:pt modelId="{617EC707-8C59-4C5D-8FB9-CCC493A7C39C}">
      <dgm:prSet phldrT="[Texto]" custT="1"/>
      <dgm:spPr>
        <a:solidFill>
          <a:srgbClr val="C5FEFF">
            <a:alpha val="47843"/>
          </a:srgb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000" b="1" i="0" u="none" dirty="0">
              <a:latin typeface="Arial" panose="020B0604020202020204" pitchFamily="34" charset="0"/>
              <a:cs typeface="Arial" panose="020B0604020202020204" pitchFamily="34" charset="0"/>
            </a:rPr>
            <a:t>-4 %</a:t>
          </a:r>
          <a:endParaRPr lang="es-P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C4EF8-5040-4B55-A79C-2A7763A5A19D}" type="parTrans" cxnId="{5B032D81-2197-4389-A21E-284D691D2982}">
      <dgm:prSet/>
      <dgm:spPr/>
      <dgm:t>
        <a:bodyPr/>
        <a:lstStyle/>
        <a:p>
          <a:endParaRPr lang="es-PE"/>
        </a:p>
      </dgm:t>
    </dgm:pt>
    <dgm:pt modelId="{89CE76CC-D54A-4AE8-AD13-2EFADA2D8878}" type="sibTrans" cxnId="{5B032D81-2197-4389-A21E-284D691D2982}">
      <dgm:prSet/>
      <dgm:spPr/>
      <dgm:t>
        <a:bodyPr/>
        <a:lstStyle/>
        <a:p>
          <a:endParaRPr lang="es-PE"/>
        </a:p>
      </dgm:t>
    </dgm:pt>
    <dgm:pt modelId="{573B9AA4-1DDB-47D3-B3EC-09B870B13D29}">
      <dgm:prSet phldrT="[Texto]" custT="1"/>
      <dgm:spPr>
        <a:solidFill>
          <a:schemeClr val="accent4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 últimos 7 días/1M </a:t>
          </a:r>
          <a:r>
            <a:rPr lang="es-ES" sz="13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pops</a:t>
          </a:r>
          <a:r>
            <a:rPr lang="es-E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/1M pop</a:t>
          </a:r>
          <a:endParaRPr lang="es-PE" sz="13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68C07-6BA9-4CB9-99AC-5D1A4C462389}" type="parTrans" cxnId="{93946EB0-48F1-4D9A-8354-247943C708CC}">
      <dgm:prSet/>
      <dgm:spPr/>
      <dgm:t>
        <a:bodyPr/>
        <a:lstStyle/>
        <a:p>
          <a:endParaRPr lang="es-PE"/>
        </a:p>
      </dgm:t>
    </dgm:pt>
    <dgm:pt modelId="{AAE81F6E-BE4D-4365-9D53-E9D0B9BAFDAD}" type="sibTrans" cxnId="{93946EB0-48F1-4D9A-8354-247943C708CC}">
      <dgm:prSet/>
      <dgm:spPr/>
      <dgm:t>
        <a:bodyPr/>
        <a:lstStyle/>
        <a:p>
          <a:endParaRPr lang="es-PE"/>
        </a:p>
      </dgm:t>
    </dgm:pt>
    <dgm:pt modelId="{8E2054FF-BA09-4D2D-9392-881C2DA9AAAD}">
      <dgm:prSet custT="1"/>
      <dgm:spPr>
        <a:solidFill>
          <a:schemeClr val="accent3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 7 días anteriores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BB356-4A30-4428-A57E-BCF0D26C8FB4}" type="parTrans" cxnId="{C2D95D0E-5043-4541-A950-C60BCDB371AB}">
      <dgm:prSet/>
      <dgm:spPr/>
      <dgm:t>
        <a:bodyPr/>
        <a:lstStyle/>
        <a:p>
          <a:endParaRPr lang="es-PE"/>
        </a:p>
      </dgm:t>
    </dgm:pt>
    <dgm:pt modelId="{68795617-920B-40BB-95B6-3F511EA42704}" type="sibTrans" cxnId="{C2D95D0E-5043-4541-A950-C60BCDB371AB}">
      <dgm:prSet/>
      <dgm:spPr/>
      <dgm:t>
        <a:bodyPr/>
        <a:lstStyle/>
        <a:p>
          <a:endParaRPr lang="es-PE"/>
        </a:p>
      </dgm:t>
    </dgm:pt>
    <dgm:pt modelId="{409C598D-C689-4A58-8EC2-5BA9C2AF0A91}">
      <dgm:prSet custT="1"/>
      <dgm:spPr>
        <a:solidFill>
          <a:schemeClr val="accent3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93,797</a:t>
          </a:r>
          <a:endParaRPr lang="es-PE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12493-E504-4FAC-84DC-83CE6A30ED8B}" type="parTrans" cxnId="{A668C589-9E78-467A-B1D6-801DDA862C69}">
      <dgm:prSet/>
      <dgm:spPr/>
      <dgm:t>
        <a:bodyPr/>
        <a:lstStyle/>
        <a:p>
          <a:endParaRPr lang="es-PE"/>
        </a:p>
      </dgm:t>
    </dgm:pt>
    <dgm:pt modelId="{872FD256-2602-40D1-9173-26E965BDA32B}" type="sibTrans" cxnId="{A668C589-9E78-467A-B1D6-801DDA862C69}">
      <dgm:prSet/>
      <dgm:spPr/>
      <dgm:t>
        <a:bodyPr/>
        <a:lstStyle/>
        <a:p>
          <a:endParaRPr lang="es-PE"/>
        </a:p>
      </dgm:t>
    </dgm:pt>
    <dgm:pt modelId="{EC429AB3-BCEF-40F0-9596-C31656CC52B7}">
      <dgm:prSet phldrT="[Texto]" custT="1"/>
      <dgm:spPr>
        <a:solidFill>
          <a:schemeClr val="accent4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12</a:t>
          </a:r>
        </a:p>
      </dgm:t>
    </dgm:pt>
    <dgm:pt modelId="{509FEBC1-3D28-4A75-98A7-14104D104D35}" type="parTrans" cxnId="{9CDB5133-B6F8-47C9-B571-0CB3A288A3A6}">
      <dgm:prSet/>
      <dgm:spPr/>
      <dgm:t>
        <a:bodyPr/>
        <a:lstStyle/>
        <a:p>
          <a:endParaRPr lang="es-PE"/>
        </a:p>
      </dgm:t>
    </dgm:pt>
    <dgm:pt modelId="{DEFE4551-BC89-4529-9CA3-EF3065AA1E2F}" type="sibTrans" cxnId="{9CDB5133-B6F8-47C9-B571-0CB3A288A3A6}">
      <dgm:prSet/>
      <dgm:spPr/>
      <dgm:t>
        <a:bodyPr/>
        <a:lstStyle/>
        <a:p>
          <a:endParaRPr lang="es-PE"/>
        </a:p>
      </dgm:t>
    </dgm:pt>
    <dgm:pt modelId="{DBBC5A15-7E68-4F20-A751-BA240A188481}">
      <dgm:prSet phldrT="[Texto]" phldr="1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endParaRPr lang="es-PE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E821B3-D237-424F-93AE-FAD7B53AB3DD}" type="sibTrans" cxnId="{1750AF9C-CDC0-4ACA-931B-5FDE1814BA80}">
      <dgm:prSet/>
      <dgm:spPr/>
      <dgm:t>
        <a:bodyPr/>
        <a:lstStyle/>
        <a:p>
          <a:endParaRPr lang="es-PE"/>
        </a:p>
      </dgm:t>
    </dgm:pt>
    <dgm:pt modelId="{CDBDE0D8-C2DE-479C-85CD-686F9143E869}" type="parTrans" cxnId="{1750AF9C-CDC0-4ACA-931B-5FDE1814BA80}">
      <dgm:prSet/>
      <dgm:spPr/>
      <dgm:t>
        <a:bodyPr/>
        <a:lstStyle/>
        <a:p>
          <a:endParaRPr lang="es-PE"/>
        </a:p>
      </dgm:t>
    </dgm:pt>
    <dgm:pt modelId="{51F362EF-CA6A-42A4-B101-280AC1B4ECF2}" type="pres">
      <dgm:prSet presAssocID="{1246D512-CFA1-4881-9A8E-D168DA5A87E9}" presName="Name0" presStyleCnt="0">
        <dgm:presLayoutVars>
          <dgm:dir/>
          <dgm:animLvl val="lvl"/>
          <dgm:resizeHandles val="exact"/>
        </dgm:presLayoutVars>
      </dgm:prSet>
      <dgm:spPr/>
    </dgm:pt>
    <dgm:pt modelId="{CF510C97-3475-4FC3-87E2-BFCC0B46C436}" type="pres">
      <dgm:prSet presAssocID="{DBBC5A15-7E68-4F20-A751-BA240A188481}" presName="composite" presStyleCnt="0"/>
      <dgm:spPr/>
    </dgm:pt>
    <dgm:pt modelId="{BA2D9593-EAD2-4B12-A8A4-32C4EEC2AE43}" type="pres">
      <dgm:prSet presAssocID="{DBBC5A15-7E68-4F20-A751-BA240A18848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B72B690-F309-46E2-BF8F-B373887F7810}" type="pres">
      <dgm:prSet presAssocID="{DBBC5A15-7E68-4F20-A751-BA240A188481}" presName="desTx" presStyleLbl="alignAccFollowNode1" presStyleIdx="0" presStyleCnt="5">
        <dgm:presLayoutVars>
          <dgm:bulletEnabled val="1"/>
        </dgm:presLayoutVars>
      </dgm:prSet>
      <dgm:spPr/>
    </dgm:pt>
    <dgm:pt modelId="{D0849D4D-84D5-4E8D-8221-EA04CA79BC57}" type="pres">
      <dgm:prSet presAssocID="{18E821B3-D237-424F-93AE-FAD7B53AB3DD}" presName="space" presStyleCnt="0"/>
      <dgm:spPr/>
    </dgm:pt>
    <dgm:pt modelId="{4E7F89E9-AA98-4F53-BFCE-5EA514A4601C}" type="pres">
      <dgm:prSet presAssocID="{036B89E3-24EA-485C-AFC7-1A4B2267123A}" presName="composite" presStyleCnt="0"/>
      <dgm:spPr/>
    </dgm:pt>
    <dgm:pt modelId="{9C6AF0B1-3266-47CE-AAFE-F66B2B39A5D8}" type="pres">
      <dgm:prSet presAssocID="{036B89E3-24EA-485C-AFC7-1A4B2267123A}" presName="parTx" presStyleLbl="alignNode1" presStyleIdx="1" presStyleCnt="5" custLinFactNeighborY="-3845">
        <dgm:presLayoutVars>
          <dgm:chMax val="0"/>
          <dgm:chPref val="0"/>
          <dgm:bulletEnabled val="1"/>
        </dgm:presLayoutVars>
      </dgm:prSet>
      <dgm:spPr/>
    </dgm:pt>
    <dgm:pt modelId="{038F86DC-B5C5-4AD8-AA2D-0C9176EB55C9}" type="pres">
      <dgm:prSet presAssocID="{036B89E3-24EA-485C-AFC7-1A4B2267123A}" presName="desTx" presStyleLbl="alignAccFollowNode1" presStyleIdx="1" presStyleCnt="5" custLinFactNeighborY="-995">
        <dgm:presLayoutVars>
          <dgm:bulletEnabled val="1"/>
        </dgm:presLayoutVars>
      </dgm:prSet>
      <dgm:spPr/>
    </dgm:pt>
    <dgm:pt modelId="{04E7A912-6988-4F5E-ABD7-05BE7819A8C6}" type="pres">
      <dgm:prSet presAssocID="{39516CAD-C795-496E-A754-880F0222C835}" presName="space" presStyleCnt="0"/>
      <dgm:spPr/>
    </dgm:pt>
    <dgm:pt modelId="{DCB02FEE-3B55-4684-8C81-5226A766AF37}" type="pres">
      <dgm:prSet presAssocID="{8E2054FF-BA09-4D2D-9392-881C2DA9AAAD}" presName="composite" presStyleCnt="0"/>
      <dgm:spPr/>
    </dgm:pt>
    <dgm:pt modelId="{BE40999F-7E23-485E-8F6F-37C09B4CE5CA}" type="pres">
      <dgm:prSet presAssocID="{8E2054FF-BA09-4D2D-9392-881C2DA9AAAD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B546600-E306-4027-A24C-7EE0E6C8CD14}" type="pres">
      <dgm:prSet presAssocID="{8E2054FF-BA09-4D2D-9392-881C2DA9AAAD}" presName="desTx" presStyleLbl="alignAccFollowNode1" presStyleIdx="2" presStyleCnt="5">
        <dgm:presLayoutVars>
          <dgm:bulletEnabled val="1"/>
        </dgm:presLayoutVars>
      </dgm:prSet>
      <dgm:spPr/>
    </dgm:pt>
    <dgm:pt modelId="{2EC97403-77E4-4920-8483-D5C59EFB81FC}" type="pres">
      <dgm:prSet presAssocID="{68795617-920B-40BB-95B6-3F511EA42704}" presName="space" presStyleCnt="0"/>
      <dgm:spPr/>
    </dgm:pt>
    <dgm:pt modelId="{20576FC0-BE9F-4CC0-95A2-F89529BDBAD8}" type="pres">
      <dgm:prSet presAssocID="{4E4009A9-9D65-41BB-A8C3-28F1BF3873D2}" presName="composite" presStyleCnt="0"/>
      <dgm:spPr/>
    </dgm:pt>
    <dgm:pt modelId="{98AC9398-D694-43B2-895E-07B00B4302E8}" type="pres">
      <dgm:prSet presAssocID="{4E4009A9-9D65-41BB-A8C3-28F1BF3873D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8960219-CE93-4FDB-9FA8-4DFB47DF7A63}" type="pres">
      <dgm:prSet presAssocID="{4E4009A9-9D65-41BB-A8C3-28F1BF3873D2}" presName="desTx" presStyleLbl="alignAccFollowNode1" presStyleIdx="3" presStyleCnt="5">
        <dgm:presLayoutVars>
          <dgm:bulletEnabled val="1"/>
        </dgm:presLayoutVars>
      </dgm:prSet>
      <dgm:spPr/>
    </dgm:pt>
    <dgm:pt modelId="{3298114A-CD3D-4834-B0B7-3808D5104B13}" type="pres">
      <dgm:prSet presAssocID="{4F81A239-6C9A-476C-A36D-36EF1B6CAB44}" presName="space" presStyleCnt="0"/>
      <dgm:spPr/>
    </dgm:pt>
    <dgm:pt modelId="{5E3AEF87-B492-4AB6-939B-1ED3CE657CEF}" type="pres">
      <dgm:prSet presAssocID="{573B9AA4-1DDB-47D3-B3EC-09B870B13D29}" presName="composite" presStyleCnt="0"/>
      <dgm:spPr/>
    </dgm:pt>
    <dgm:pt modelId="{AA0DA737-0ECA-442F-9719-98FE078BF17C}" type="pres">
      <dgm:prSet presAssocID="{573B9AA4-1DDB-47D3-B3EC-09B870B13D29}" presName="parTx" presStyleLbl="alignNode1" presStyleIdx="4" presStyleCnt="5" custLinFactNeighborY="1848">
        <dgm:presLayoutVars>
          <dgm:chMax val="0"/>
          <dgm:chPref val="0"/>
          <dgm:bulletEnabled val="1"/>
        </dgm:presLayoutVars>
      </dgm:prSet>
      <dgm:spPr/>
    </dgm:pt>
    <dgm:pt modelId="{CE22CF04-2428-4DB3-A294-054CC4F526BB}" type="pres">
      <dgm:prSet presAssocID="{573B9AA4-1DDB-47D3-B3EC-09B870B13D29}" presName="desTx" presStyleLbl="alignAccFollowNode1" presStyleIdx="4" presStyleCnt="5" custLinFactNeighborX="-42" custLinFactNeighborY="-995">
        <dgm:presLayoutVars>
          <dgm:bulletEnabled val="1"/>
        </dgm:presLayoutVars>
      </dgm:prSet>
      <dgm:spPr/>
    </dgm:pt>
  </dgm:ptLst>
  <dgm:cxnLst>
    <dgm:cxn modelId="{C2D95D0E-5043-4541-A950-C60BCDB371AB}" srcId="{1246D512-CFA1-4881-9A8E-D168DA5A87E9}" destId="{8E2054FF-BA09-4D2D-9392-881C2DA9AAAD}" srcOrd="2" destOrd="0" parTransId="{037BB356-4A30-4428-A57E-BCF0D26C8FB4}" sibTransId="{68795617-920B-40BB-95B6-3F511EA42704}"/>
    <dgm:cxn modelId="{F1900C14-AC4A-4FEE-BA93-2316043D7118}" type="presOf" srcId="{DBBC5A15-7E68-4F20-A751-BA240A188481}" destId="{BA2D9593-EAD2-4B12-A8A4-32C4EEC2AE43}" srcOrd="0" destOrd="0" presId="urn:microsoft.com/office/officeart/2005/8/layout/hList1"/>
    <dgm:cxn modelId="{666BCE2C-A636-4529-87A2-2B3588F7179F}" type="presOf" srcId="{019EE225-7D50-4478-BE68-62AC6B6F75A9}" destId="{038F86DC-B5C5-4AD8-AA2D-0C9176EB55C9}" srcOrd="0" destOrd="0" presId="urn:microsoft.com/office/officeart/2005/8/layout/hList1"/>
    <dgm:cxn modelId="{9CDB5133-B6F8-47C9-B571-0CB3A288A3A6}" srcId="{573B9AA4-1DDB-47D3-B3EC-09B870B13D29}" destId="{EC429AB3-BCEF-40F0-9596-C31656CC52B7}" srcOrd="0" destOrd="0" parTransId="{509FEBC1-3D28-4A75-98A7-14104D104D35}" sibTransId="{DEFE4551-BC89-4529-9CA3-EF3065AA1E2F}"/>
    <dgm:cxn modelId="{993D2036-3791-4C7A-A9AB-721056F1909A}" type="presOf" srcId="{3C22AE56-A0EB-4168-8A1F-D3E0CDE791DD}" destId="{2B72B690-F309-46E2-BF8F-B373887F7810}" srcOrd="0" destOrd="0" presId="urn:microsoft.com/office/officeart/2005/8/layout/hList1"/>
    <dgm:cxn modelId="{F705373E-55DD-41E3-8B0D-3C197761F99A}" type="presOf" srcId="{036B89E3-24EA-485C-AFC7-1A4B2267123A}" destId="{9C6AF0B1-3266-47CE-AAFE-F66B2B39A5D8}" srcOrd="0" destOrd="0" presId="urn:microsoft.com/office/officeart/2005/8/layout/hList1"/>
    <dgm:cxn modelId="{03503B65-D863-4A88-8CC1-3631DF81DF9D}" type="presOf" srcId="{617EC707-8C59-4C5D-8FB9-CCC493A7C39C}" destId="{38960219-CE93-4FDB-9FA8-4DFB47DF7A63}" srcOrd="0" destOrd="0" presId="urn:microsoft.com/office/officeart/2005/8/layout/hList1"/>
    <dgm:cxn modelId="{35CD5865-1D16-4372-A2D2-F41DF0E6605A}" type="presOf" srcId="{573B9AA4-1DDB-47D3-B3EC-09B870B13D29}" destId="{AA0DA737-0ECA-442F-9719-98FE078BF17C}" srcOrd="0" destOrd="0" presId="urn:microsoft.com/office/officeart/2005/8/layout/hList1"/>
    <dgm:cxn modelId="{1D8C667F-8537-41DB-A2A8-6B60BCD02881}" type="presOf" srcId="{8E2054FF-BA09-4D2D-9392-881C2DA9AAAD}" destId="{BE40999F-7E23-485E-8F6F-37C09B4CE5CA}" srcOrd="0" destOrd="0" presId="urn:microsoft.com/office/officeart/2005/8/layout/hList1"/>
    <dgm:cxn modelId="{5B032D81-2197-4389-A21E-284D691D2982}" srcId="{4E4009A9-9D65-41BB-A8C3-28F1BF3873D2}" destId="{617EC707-8C59-4C5D-8FB9-CCC493A7C39C}" srcOrd="0" destOrd="0" parTransId="{1D7C4EF8-5040-4B55-A79C-2A7763A5A19D}" sibTransId="{89CE76CC-D54A-4AE8-AD13-2EFADA2D8878}"/>
    <dgm:cxn modelId="{3BB04381-7C58-4DD1-849F-5B3F89EF44B4}" type="presOf" srcId="{4E4009A9-9D65-41BB-A8C3-28F1BF3873D2}" destId="{98AC9398-D694-43B2-895E-07B00B4302E8}" srcOrd="0" destOrd="0" presId="urn:microsoft.com/office/officeart/2005/8/layout/hList1"/>
    <dgm:cxn modelId="{A668C589-9E78-467A-B1D6-801DDA862C69}" srcId="{8E2054FF-BA09-4D2D-9392-881C2DA9AAAD}" destId="{409C598D-C689-4A58-8EC2-5BA9C2AF0A91}" srcOrd="0" destOrd="0" parTransId="{1AA12493-E504-4FAC-84DC-83CE6A30ED8B}" sibTransId="{872FD256-2602-40D1-9173-26E965BDA32B}"/>
    <dgm:cxn modelId="{1A7CFB90-09B0-4924-984F-0966542257DF}" srcId="{036B89E3-24EA-485C-AFC7-1A4B2267123A}" destId="{019EE225-7D50-4478-BE68-62AC6B6F75A9}" srcOrd="0" destOrd="0" parTransId="{49B685FF-48EF-4FF4-BF70-06113C906220}" sibTransId="{FB31EA2F-473A-4CDB-961D-62B0EB822DD5}"/>
    <dgm:cxn modelId="{1750AF9C-CDC0-4ACA-931B-5FDE1814BA80}" srcId="{1246D512-CFA1-4881-9A8E-D168DA5A87E9}" destId="{DBBC5A15-7E68-4F20-A751-BA240A188481}" srcOrd="0" destOrd="0" parTransId="{CDBDE0D8-C2DE-479C-85CD-686F9143E869}" sibTransId="{18E821B3-D237-424F-93AE-FAD7B53AB3DD}"/>
    <dgm:cxn modelId="{BD99C99C-786C-47A6-9CAB-5AC452B4B400}" type="presOf" srcId="{409C598D-C689-4A58-8EC2-5BA9C2AF0A91}" destId="{3B546600-E306-4027-A24C-7EE0E6C8CD14}" srcOrd="0" destOrd="0" presId="urn:microsoft.com/office/officeart/2005/8/layout/hList1"/>
    <dgm:cxn modelId="{93946EB0-48F1-4D9A-8354-247943C708CC}" srcId="{1246D512-CFA1-4881-9A8E-D168DA5A87E9}" destId="{573B9AA4-1DDB-47D3-B3EC-09B870B13D29}" srcOrd="4" destOrd="0" parTransId="{FBD68C07-6BA9-4CB9-99AC-5D1A4C462389}" sibTransId="{AAE81F6E-BE4D-4365-9D53-E9D0B9BAFDAD}"/>
    <dgm:cxn modelId="{C2C9E2C6-0B86-4491-8203-C035D71924B5}" type="presOf" srcId="{EC429AB3-BCEF-40F0-9596-C31656CC52B7}" destId="{CE22CF04-2428-4DB3-A294-054CC4F526BB}" srcOrd="0" destOrd="0" presId="urn:microsoft.com/office/officeart/2005/8/layout/hList1"/>
    <dgm:cxn modelId="{75848AD9-B9ED-49C8-8007-0A1F19CA37A2}" srcId="{1246D512-CFA1-4881-9A8E-D168DA5A87E9}" destId="{036B89E3-24EA-485C-AFC7-1A4B2267123A}" srcOrd="1" destOrd="0" parTransId="{D3791521-0D4C-4803-AC4F-EB61D248BDBE}" sibTransId="{39516CAD-C795-496E-A754-880F0222C835}"/>
    <dgm:cxn modelId="{9A8046E1-F814-460E-ACEE-28188C825153}" srcId="{DBBC5A15-7E68-4F20-A751-BA240A188481}" destId="{3C22AE56-A0EB-4168-8A1F-D3E0CDE791DD}" srcOrd="0" destOrd="0" parTransId="{CE625CBE-5509-4D4F-B680-1F2ABFA4A213}" sibTransId="{7E991CFE-54E3-4B0F-AC12-38D9C44FDC0B}"/>
    <dgm:cxn modelId="{5C82DDED-F6A2-41FB-8C6C-4186AA0D0B8B}" srcId="{1246D512-CFA1-4881-9A8E-D168DA5A87E9}" destId="{4E4009A9-9D65-41BB-A8C3-28F1BF3873D2}" srcOrd="3" destOrd="0" parTransId="{05857E3B-C7DA-4917-9DEF-7B3266910298}" sibTransId="{4F81A239-6C9A-476C-A36D-36EF1B6CAB44}"/>
    <dgm:cxn modelId="{F93135FA-9EA2-42A9-93AB-8630A198A870}" type="presOf" srcId="{1246D512-CFA1-4881-9A8E-D168DA5A87E9}" destId="{51F362EF-CA6A-42A4-B101-280AC1B4ECF2}" srcOrd="0" destOrd="0" presId="urn:microsoft.com/office/officeart/2005/8/layout/hList1"/>
    <dgm:cxn modelId="{4371A1D8-509C-4E01-8F95-FD4278BFF38E}" type="presParOf" srcId="{51F362EF-CA6A-42A4-B101-280AC1B4ECF2}" destId="{CF510C97-3475-4FC3-87E2-BFCC0B46C436}" srcOrd="0" destOrd="0" presId="urn:microsoft.com/office/officeart/2005/8/layout/hList1"/>
    <dgm:cxn modelId="{083FC077-8600-4AAF-A8EC-FD2C8010C23D}" type="presParOf" srcId="{CF510C97-3475-4FC3-87E2-BFCC0B46C436}" destId="{BA2D9593-EAD2-4B12-A8A4-32C4EEC2AE43}" srcOrd="0" destOrd="0" presId="urn:microsoft.com/office/officeart/2005/8/layout/hList1"/>
    <dgm:cxn modelId="{1F229BE5-8F08-4971-B51D-3604178F0091}" type="presParOf" srcId="{CF510C97-3475-4FC3-87E2-BFCC0B46C436}" destId="{2B72B690-F309-46E2-BF8F-B373887F7810}" srcOrd="1" destOrd="0" presId="urn:microsoft.com/office/officeart/2005/8/layout/hList1"/>
    <dgm:cxn modelId="{4DB6275C-E99D-4FFD-A4CA-276033408E69}" type="presParOf" srcId="{51F362EF-CA6A-42A4-B101-280AC1B4ECF2}" destId="{D0849D4D-84D5-4E8D-8221-EA04CA79BC57}" srcOrd="1" destOrd="0" presId="urn:microsoft.com/office/officeart/2005/8/layout/hList1"/>
    <dgm:cxn modelId="{7A6B11EB-A427-4864-A998-37E2CBE586DD}" type="presParOf" srcId="{51F362EF-CA6A-42A4-B101-280AC1B4ECF2}" destId="{4E7F89E9-AA98-4F53-BFCE-5EA514A4601C}" srcOrd="2" destOrd="0" presId="urn:microsoft.com/office/officeart/2005/8/layout/hList1"/>
    <dgm:cxn modelId="{F6D0F342-9462-4CD9-A0CF-B930419BD85A}" type="presParOf" srcId="{4E7F89E9-AA98-4F53-BFCE-5EA514A4601C}" destId="{9C6AF0B1-3266-47CE-AAFE-F66B2B39A5D8}" srcOrd="0" destOrd="0" presId="urn:microsoft.com/office/officeart/2005/8/layout/hList1"/>
    <dgm:cxn modelId="{A0CFA2AF-EB9D-4F58-92F1-A65A9EED286A}" type="presParOf" srcId="{4E7F89E9-AA98-4F53-BFCE-5EA514A4601C}" destId="{038F86DC-B5C5-4AD8-AA2D-0C9176EB55C9}" srcOrd="1" destOrd="0" presId="urn:microsoft.com/office/officeart/2005/8/layout/hList1"/>
    <dgm:cxn modelId="{5FC303D5-C700-4A25-B348-F912C5422E71}" type="presParOf" srcId="{51F362EF-CA6A-42A4-B101-280AC1B4ECF2}" destId="{04E7A912-6988-4F5E-ABD7-05BE7819A8C6}" srcOrd="3" destOrd="0" presId="urn:microsoft.com/office/officeart/2005/8/layout/hList1"/>
    <dgm:cxn modelId="{7B01FFE0-FA73-4E7D-8979-3F4F1C277B90}" type="presParOf" srcId="{51F362EF-CA6A-42A4-B101-280AC1B4ECF2}" destId="{DCB02FEE-3B55-4684-8C81-5226A766AF37}" srcOrd="4" destOrd="0" presId="urn:microsoft.com/office/officeart/2005/8/layout/hList1"/>
    <dgm:cxn modelId="{6A3E0C89-B5BC-4985-BE75-C42EABB2BB28}" type="presParOf" srcId="{DCB02FEE-3B55-4684-8C81-5226A766AF37}" destId="{BE40999F-7E23-485E-8F6F-37C09B4CE5CA}" srcOrd="0" destOrd="0" presId="urn:microsoft.com/office/officeart/2005/8/layout/hList1"/>
    <dgm:cxn modelId="{C05D0F00-63B5-403A-A830-692D4CF741A1}" type="presParOf" srcId="{DCB02FEE-3B55-4684-8C81-5226A766AF37}" destId="{3B546600-E306-4027-A24C-7EE0E6C8CD14}" srcOrd="1" destOrd="0" presId="urn:microsoft.com/office/officeart/2005/8/layout/hList1"/>
    <dgm:cxn modelId="{E6B162A5-C78B-4469-B7F1-0C0CFFBF7EC7}" type="presParOf" srcId="{51F362EF-CA6A-42A4-B101-280AC1B4ECF2}" destId="{2EC97403-77E4-4920-8483-D5C59EFB81FC}" srcOrd="5" destOrd="0" presId="urn:microsoft.com/office/officeart/2005/8/layout/hList1"/>
    <dgm:cxn modelId="{7F76596C-786B-46B6-BCAF-39373C587700}" type="presParOf" srcId="{51F362EF-CA6A-42A4-B101-280AC1B4ECF2}" destId="{20576FC0-BE9F-4CC0-95A2-F89529BDBAD8}" srcOrd="6" destOrd="0" presId="urn:microsoft.com/office/officeart/2005/8/layout/hList1"/>
    <dgm:cxn modelId="{0381B09F-46FA-40E4-B817-B716BC3BF7B8}" type="presParOf" srcId="{20576FC0-BE9F-4CC0-95A2-F89529BDBAD8}" destId="{98AC9398-D694-43B2-895E-07B00B4302E8}" srcOrd="0" destOrd="0" presId="urn:microsoft.com/office/officeart/2005/8/layout/hList1"/>
    <dgm:cxn modelId="{C7232A83-22F3-4D49-90EB-3768C08FA04B}" type="presParOf" srcId="{20576FC0-BE9F-4CC0-95A2-F89529BDBAD8}" destId="{38960219-CE93-4FDB-9FA8-4DFB47DF7A63}" srcOrd="1" destOrd="0" presId="urn:microsoft.com/office/officeart/2005/8/layout/hList1"/>
    <dgm:cxn modelId="{0BE97621-3C53-425C-BACC-769AA2A5DB2A}" type="presParOf" srcId="{51F362EF-CA6A-42A4-B101-280AC1B4ECF2}" destId="{3298114A-CD3D-4834-B0B7-3808D5104B13}" srcOrd="7" destOrd="0" presId="urn:microsoft.com/office/officeart/2005/8/layout/hList1"/>
    <dgm:cxn modelId="{68FE4B9F-F4E7-4972-914A-C1FA3B1E04BE}" type="presParOf" srcId="{51F362EF-CA6A-42A4-B101-280AC1B4ECF2}" destId="{5E3AEF87-B492-4AB6-939B-1ED3CE657CEF}" srcOrd="8" destOrd="0" presId="urn:microsoft.com/office/officeart/2005/8/layout/hList1"/>
    <dgm:cxn modelId="{08E70F4C-6476-42BE-AF27-BA020F88623F}" type="presParOf" srcId="{5E3AEF87-B492-4AB6-939B-1ED3CE657CEF}" destId="{AA0DA737-0ECA-442F-9719-98FE078BF17C}" srcOrd="0" destOrd="0" presId="urn:microsoft.com/office/officeart/2005/8/layout/hList1"/>
    <dgm:cxn modelId="{B7F12E40-72C8-4B05-BC50-D240926D3208}" type="presParOf" srcId="{5E3AEF87-B492-4AB6-939B-1ED3CE657CEF}" destId="{CE22CF04-2428-4DB3-A294-054CC4F526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11E08-751D-48CE-B421-FCEC854E5AF3}">
      <dsp:nvSpPr>
        <dsp:cNvPr id="0" name=""/>
        <dsp:cNvSpPr/>
      </dsp:nvSpPr>
      <dsp:spPr>
        <a:xfrm>
          <a:off x="3245" y="882156"/>
          <a:ext cx="3164480" cy="1137664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Casos confirmados</a:t>
          </a:r>
        </a:p>
      </dsp:txBody>
      <dsp:txXfrm>
        <a:off x="3245" y="882156"/>
        <a:ext cx="3164480" cy="1137664"/>
      </dsp:txXfrm>
    </dsp:sp>
    <dsp:sp modelId="{B920C762-E219-42A1-9E9E-57F51AC3E726}">
      <dsp:nvSpPr>
        <dsp:cNvPr id="0" name=""/>
        <dsp:cNvSpPr/>
      </dsp:nvSpPr>
      <dsp:spPr>
        <a:xfrm>
          <a:off x="3245" y="2019821"/>
          <a:ext cx="3164480" cy="1449360"/>
        </a:xfrm>
        <a:prstGeom prst="rect">
          <a:avLst/>
        </a:prstGeom>
        <a:gradFill flip="none" rotWithShape="1">
          <a:gsLst>
            <a:gs pos="14000">
              <a:schemeClr val="accent2">
                <a:alpha val="46000"/>
                <a:lumMod val="49000"/>
                <a:lumOff val="51000"/>
              </a:schemeClr>
            </a:gs>
            <a:gs pos="33000">
              <a:schemeClr val="accent2">
                <a:lumMod val="45000"/>
                <a:lumOff val="55000"/>
              </a:schemeClr>
            </a:gs>
            <a:gs pos="56000">
              <a:srgbClr val="F8CAAB"/>
            </a:gs>
            <a:gs pos="79000">
              <a:schemeClr val="accent2">
                <a:lumMod val="26000"/>
                <a:lumOff val="74000"/>
              </a:schemeClr>
            </a:gs>
          </a:gsLst>
          <a:lin ang="8400000" scaled="0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ctr" anchorCtr="0">
          <a:noAutofit/>
        </a:bodyPr>
        <a:lstStyle/>
        <a:p>
          <a:pPr marL="285750" lvl="1" indent="-285750" algn="ctr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34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159,037,014</a:t>
          </a:r>
          <a:endParaRPr lang="es-PE" sz="3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5" y="2019821"/>
        <a:ext cx="3164480" cy="1449360"/>
      </dsp:txXfrm>
    </dsp:sp>
    <dsp:sp modelId="{4789D03E-2972-4A89-87FE-46A7137AB5F9}">
      <dsp:nvSpPr>
        <dsp:cNvPr id="0" name=""/>
        <dsp:cNvSpPr/>
      </dsp:nvSpPr>
      <dsp:spPr>
        <a:xfrm>
          <a:off x="3610753" y="923294"/>
          <a:ext cx="3164480" cy="1137664"/>
        </a:xfrm>
        <a:prstGeom prst="rect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Fallecidos</a:t>
          </a:r>
        </a:p>
      </dsp:txBody>
      <dsp:txXfrm>
        <a:off x="3610753" y="923294"/>
        <a:ext cx="3164480" cy="1137664"/>
      </dsp:txXfrm>
    </dsp:sp>
    <dsp:sp modelId="{90D1C31A-658A-45AD-A39D-E653B8DC4FF4}">
      <dsp:nvSpPr>
        <dsp:cNvPr id="0" name=""/>
        <dsp:cNvSpPr/>
      </dsp:nvSpPr>
      <dsp:spPr>
        <a:xfrm>
          <a:off x="3610753" y="2019821"/>
          <a:ext cx="3164480" cy="1449360"/>
        </a:xfrm>
        <a:prstGeom prst="rect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ctr" anchorCtr="0">
          <a:noAutofit/>
        </a:bodyPr>
        <a:lstStyle/>
        <a:p>
          <a:pPr marL="285750" lvl="1" indent="-285750" algn="ctr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33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3,308,379</a:t>
          </a:r>
          <a:endParaRPr lang="es-PE" sz="3300" kern="1200" dirty="0"/>
        </a:p>
      </dsp:txBody>
      <dsp:txXfrm>
        <a:off x="3610753" y="2019821"/>
        <a:ext cx="3164480" cy="1449360"/>
      </dsp:txXfrm>
    </dsp:sp>
    <dsp:sp modelId="{5AA0E70D-4B95-4EA9-AC75-66FB5ADA981F}">
      <dsp:nvSpPr>
        <dsp:cNvPr id="0" name=""/>
        <dsp:cNvSpPr/>
      </dsp:nvSpPr>
      <dsp:spPr>
        <a:xfrm>
          <a:off x="7218260" y="882156"/>
          <a:ext cx="3164480" cy="113766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Recuperados</a:t>
          </a:r>
        </a:p>
      </dsp:txBody>
      <dsp:txXfrm>
        <a:off x="7218260" y="882156"/>
        <a:ext cx="3164480" cy="1137664"/>
      </dsp:txXfrm>
    </dsp:sp>
    <dsp:sp modelId="{D899292C-36C9-4ADB-848F-E49333A4E5CD}">
      <dsp:nvSpPr>
        <dsp:cNvPr id="0" name=""/>
        <dsp:cNvSpPr/>
      </dsp:nvSpPr>
      <dsp:spPr>
        <a:xfrm>
          <a:off x="7218260" y="2019821"/>
          <a:ext cx="3164480" cy="1449360"/>
        </a:xfrm>
        <a:prstGeom prst="rect">
          <a:avLst/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ctr" anchorCtr="0">
          <a:noAutofit/>
        </a:bodyPr>
        <a:lstStyle/>
        <a:p>
          <a:pPr marL="285750" lvl="1" indent="-285750" algn="ctr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137,519,117</a:t>
          </a:r>
          <a:endParaRPr lang="es-PE" sz="3300" kern="1200" dirty="0"/>
        </a:p>
      </dsp:txBody>
      <dsp:txXfrm>
        <a:off x="7218260" y="2019821"/>
        <a:ext cx="3164480" cy="1449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D9593-EAD2-4B12-A8A4-32C4EEC2AE43}">
      <dsp:nvSpPr>
        <dsp:cNvPr id="0" name=""/>
        <dsp:cNvSpPr/>
      </dsp:nvSpPr>
      <dsp:spPr>
        <a:xfrm>
          <a:off x="4817" y="618294"/>
          <a:ext cx="1846565" cy="7386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7" y="618294"/>
        <a:ext cx="1846565" cy="738626"/>
      </dsp:txXfrm>
    </dsp:sp>
    <dsp:sp modelId="{2B72B690-F309-46E2-BF8F-B373887F7810}">
      <dsp:nvSpPr>
        <dsp:cNvPr id="0" name=""/>
        <dsp:cNvSpPr/>
      </dsp:nvSpPr>
      <dsp:spPr>
        <a:xfrm>
          <a:off x="4817" y="1356920"/>
          <a:ext cx="1846565" cy="2854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sp:txBody>
      <dsp:txXfrm>
        <a:off x="4817" y="1356920"/>
        <a:ext cx="1846565" cy="2854800"/>
      </dsp:txXfrm>
    </dsp:sp>
    <dsp:sp modelId="{9C6AF0B1-3266-47CE-AAFE-F66B2B39A5D8}">
      <dsp:nvSpPr>
        <dsp:cNvPr id="0" name=""/>
        <dsp:cNvSpPr/>
      </dsp:nvSpPr>
      <dsp:spPr>
        <a:xfrm>
          <a:off x="2109901" y="589894"/>
          <a:ext cx="1846565" cy="738626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 7 días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589894"/>
        <a:ext cx="1846565" cy="738626"/>
      </dsp:txXfrm>
    </dsp:sp>
    <dsp:sp modelId="{038F86DC-B5C5-4AD8-AA2D-0C9176EB55C9}">
      <dsp:nvSpPr>
        <dsp:cNvPr id="0" name=""/>
        <dsp:cNvSpPr/>
      </dsp:nvSpPr>
      <dsp:spPr>
        <a:xfrm>
          <a:off x="2109901" y="1328515"/>
          <a:ext cx="1846565" cy="285480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5,440,597</a:t>
          </a:r>
          <a:endParaRPr lang="es-PE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1328515"/>
        <a:ext cx="1846565" cy="2854800"/>
      </dsp:txXfrm>
    </dsp:sp>
    <dsp:sp modelId="{BE40999F-7E23-485E-8F6F-37C09B4CE5CA}">
      <dsp:nvSpPr>
        <dsp:cNvPr id="0" name=""/>
        <dsp:cNvSpPr/>
      </dsp:nvSpPr>
      <dsp:spPr>
        <a:xfrm>
          <a:off x="4214985" y="618294"/>
          <a:ext cx="1846565" cy="73862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7 días anteriores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618294"/>
        <a:ext cx="1846565" cy="738626"/>
      </dsp:txXfrm>
    </dsp:sp>
    <dsp:sp modelId="{3B546600-E306-4027-A24C-7EE0E6C8CD14}">
      <dsp:nvSpPr>
        <dsp:cNvPr id="0" name=""/>
        <dsp:cNvSpPr/>
      </dsp:nvSpPr>
      <dsp:spPr>
        <a:xfrm>
          <a:off x="4214985" y="1356920"/>
          <a:ext cx="1846565" cy="285480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5,706,729</a:t>
          </a:r>
          <a:r>
            <a:rPr lang="es-PE" sz="2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1356920"/>
        <a:ext cx="1846565" cy="2854800"/>
      </dsp:txXfrm>
    </dsp:sp>
    <dsp:sp modelId="{98AC9398-D694-43B2-895E-07B00B4302E8}">
      <dsp:nvSpPr>
        <dsp:cNvPr id="0" name=""/>
        <dsp:cNvSpPr/>
      </dsp:nvSpPr>
      <dsp:spPr>
        <a:xfrm>
          <a:off x="6320069" y="618294"/>
          <a:ext cx="1846565" cy="738626"/>
        </a:xfrm>
        <a:prstGeom prst="rect">
          <a:avLst/>
        </a:prstGeom>
        <a:solidFill>
          <a:srgbClr val="C5FE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 semanal % de cambio</a:t>
          </a:r>
        </a:p>
      </dsp:txBody>
      <dsp:txXfrm>
        <a:off x="6320069" y="618294"/>
        <a:ext cx="1846565" cy="738626"/>
      </dsp:txXfrm>
    </dsp:sp>
    <dsp:sp modelId="{38960219-CE93-4FDB-9FA8-4DFB47DF7A63}">
      <dsp:nvSpPr>
        <dsp:cNvPr id="0" name=""/>
        <dsp:cNvSpPr/>
      </dsp:nvSpPr>
      <dsp:spPr>
        <a:xfrm>
          <a:off x="6320069" y="1356920"/>
          <a:ext cx="1846565" cy="2854800"/>
        </a:xfrm>
        <a:prstGeom prst="rect">
          <a:avLst/>
        </a:prstGeom>
        <a:solidFill>
          <a:srgbClr val="C5FEFF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0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-5%</a:t>
          </a:r>
          <a:endParaRPr lang="es-P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0069" y="1356920"/>
        <a:ext cx="1846565" cy="2854800"/>
      </dsp:txXfrm>
    </dsp:sp>
    <dsp:sp modelId="{AA0DA737-0ECA-442F-9719-98FE078BF17C}">
      <dsp:nvSpPr>
        <dsp:cNvPr id="0" name=""/>
        <dsp:cNvSpPr/>
      </dsp:nvSpPr>
      <dsp:spPr>
        <a:xfrm>
          <a:off x="8425153" y="618294"/>
          <a:ext cx="1846565" cy="73862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 7 días/1M pop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25153" y="618294"/>
        <a:ext cx="1846565" cy="738626"/>
      </dsp:txXfrm>
    </dsp:sp>
    <dsp:sp modelId="{CE22CF04-2428-4DB3-A294-054CC4F526BB}">
      <dsp:nvSpPr>
        <dsp:cNvPr id="0" name=""/>
        <dsp:cNvSpPr/>
      </dsp:nvSpPr>
      <dsp:spPr>
        <a:xfrm>
          <a:off x="8424378" y="1328515"/>
          <a:ext cx="1846565" cy="28548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702</a:t>
          </a:r>
        </a:p>
      </dsp:txBody>
      <dsp:txXfrm>
        <a:off x="8424378" y="1328515"/>
        <a:ext cx="1846565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D9593-EAD2-4B12-A8A4-32C4EEC2AE43}">
      <dsp:nvSpPr>
        <dsp:cNvPr id="0" name=""/>
        <dsp:cNvSpPr/>
      </dsp:nvSpPr>
      <dsp:spPr>
        <a:xfrm>
          <a:off x="4817" y="640254"/>
          <a:ext cx="1846565" cy="7386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7" y="640254"/>
        <a:ext cx="1846565" cy="738626"/>
      </dsp:txXfrm>
    </dsp:sp>
    <dsp:sp modelId="{2B72B690-F309-46E2-BF8F-B373887F7810}">
      <dsp:nvSpPr>
        <dsp:cNvPr id="0" name=""/>
        <dsp:cNvSpPr/>
      </dsp:nvSpPr>
      <dsp:spPr>
        <a:xfrm>
          <a:off x="4817" y="1378880"/>
          <a:ext cx="1846565" cy="28108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sp:txBody>
      <dsp:txXfrm>
        <a:off x="4817" y="1378880"/>
        <a:ext cx="1846565" cy="2810880"/>
      </dsp:txXfrm>
    </dsp:sp>
    <dsp:sp modelId="{9C6AF0B1-3266-47CE-AAFE-F66B2B39A5D8}">
      <dsp:nvSpPr>
        <dsp:cNvPr id="0" name=""/>
        <dsp:cNvSpPr/>
      </dsp:nvSpPr>
      <dsp:spPr>
        <a:xfrm>
          <a:off x="2109901" y="611854"/>
          <a:ext cx="1846565" cy="738626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 últimos 7 día</a:t>
          </a:r>
          <a:r>
            <a:rPr lang="es-E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endParaRPr lang="es-PE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611854"/>
        <a:ext cx="1846565" cy="738626"/>
      </dsp:txXfrm>
    </dsp:sp>
    <dsp:sp modelId="{038F86DC-B5C5-4AD8-AA2D-0C9176EB55C9}">
      <dsp:nvSpPr>
        <dsp:cNvPr id="0" name=""/>
        <dsp:cNvSpPr/>
      </dsp:nvSpPr>
      <dsp:spPr>
        <a:xfrm>
          <a:off x="2109901" y="1350912"/>
          <a:ext cx="1846565" cy="281088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89,976</a:t>
          </a:r>
          <a:endParaRPr lang="es-PE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1350912"/>
        <a:ext cx="1846565" cy="2810880"/>
      </dsp:txXfrm>
    </dsp:sp>
    <dsp:sp modelId="{BE40999F-7E23-485E-8F6F-37C09B4CE5CA}">
      <dsp:nvSpPr>
        <dsp:cNvPr id="0" name=""/>
        <dsp:cNvSpPr/>
      </dsp:nvSpPr>
      <dsp:spPr>
        <a:xfrm>
          <a:off x="4214985" y="640254"/>
          <a:ext cx="1846565" cy="73862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 7 días anteriores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640254"/>
        <a:ext cx="1846565" cy="738626"/>
      </dsp:txXfrm>
    </dsp:sp>
    <dsp:sp modelId="{3B546600-E306-4027-A24C-7EE0E6C8CD14}">
      <dsp:nvSpPr>
        <dsp:cNvPr id="0" name=""/>
        <dsp:cNvSpPr/>
      </dsp:nvSpPr>
      <dsp:spPr>
        <a:xfrm>
          <a:off x="4214985" y="1378880"/>
          <a:ext cx="1846565" cy="281088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93,797</a:t>
          </a:r>
          <a:endParaRPr lang="es-PE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1378880"/>
        <a:ext cx="1846565" cy="2810880"/>
      </dsp:txXfrm>
    </dsp:sp>
    <dsp:sp modelId="{98AC9398-D694-43B2-895E-07B00B4302E8}">
      <dsp:nvSpPr>
        <dsp:cNvPr id="0" name=""/>
        <dsp:cNvSpPr/>
      </dsp:nvSpPr>
      <dsp:spPr>
        <a:xfrm>
          <a:off x="6320069" y="640254"/>
          <a:ext cx="1846565" cy="738626"/>
        </a:xfrm>
        <a:prstGeom prst="rect">
          <a:avLst/>
        </a:prstGeom>
        <a:solidFill>
          <a:srgbClr val="C5FEFF">
            <a:alpha val="47843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Variación semanal del porcentaje de </a:t>
          </a: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mortalidad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0069" y="640254"/>
        <a:ext cx="1846565" cy="738626"/>
      </dsp:txXfrm>
    </dsp:sp>
    <dsp:sp modelId="{38960219-CE93-4FDB-9FA8-4DFB47DF7A63}">
      <dsp:nvSpPr>
        <dsp:cNvPr id="0" name=""/>
        <dsp:cNvSpPr/>
      </dsp:nvSpPr>
      <dsp:spPr>
        <a:xfrm>
          <a:off x="6320069" y="1378880"/>
          <a:ext cx="1846565" cy="2810880"/>
        </a:xfrm>
        <a:prstGeom prst="rect">
          <a:avLst/>
        </a:prstGeom>
        <a:solidFill>
          <a:srgbClr val="C5FEFF">
            <a:alpha val="47843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0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-4 %</a:t>
          </a:r>
          <a:endParaRPr lang="es-P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0069" y="1378880"/>
        <a:ext cx="1846565" cy="2810880"/>
      </dsp:txXfrm>
    </dsp:sp>
    <dsp:sp modelId="{AA0DA737-0ECA-442F-9719-98FE078BF17C}">
      <dsp:nvSpPr>
        <dsp:cNvPr id="0" name=""/>
        <dsp:cNvSpPr/>
      </dsp:nvSpPr>
      <dsp:spPr>
        <a:xfrm>
          <a:off x="8425153" y="653904"/>
          <a:ext cx="1846565" cy="73862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 últimos 7 días/1M </a:t>
          </a:r>
          <a:r>
            <a:rPr lang="es-ES" sz="13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pops</a:t>
          </a:r>
          <a:r>
            <a:rPr lang="es-E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/1M pop</a:t>
          </a:r>
          <a:endParaRPr lang="es-PE" sz="13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25153" y="653904"/>
        <a:ext cx="1846565" cy="738626"/>
      </dsp:txXfrm>
    </dsp:sp>
    <dsp:sp modelId="{CE22CF04-2428-4DB3-A294-054CC4F526BB}">
      <dsp:nvSpPr>
        <dsp:cNvPr id="0" name=""/>
        <dsp:cNvSpPr/>
      </dsp:nvSpPr>
      <dsp:spPr>
        <a:xfrm>
          <a:off x="8424378" y="1350912"/>
          <a:ext cx="1846565" cy="281088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12</a:t>
          </a:r>
        </a:p>
      </dsp:txBody>
      <dsp:txXfrm>
        <a:off x="8424378" y="1350912"/>
        <a:ext cx="1846565" cy="281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7971F-6193-46BB-9C68-F47DD718AC2A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3A127-EAE6-49B9-8702-68802989B69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5857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ud.gob.ec/actualizacion-de-casos-de-coronavirus-en-ecuador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u.travel/es/atractivos/laguna-chinancocha-llanganuco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sa.gob.pe/vacuna-covid-19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46789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https://rodillo.org/estadisticas-coronavirus/bolivia/?gclid=Cj0KCQiAv6yCBhCLARIsABqJTjakFrExUj4ENTZZa2cFV5OG_nVEo15uS8xEFzaSW0crMMNP50i0_-0aAn0AEALw_wcB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88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6700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https://www.boliviasegura.gob.bo/index.php/category/estadistica/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https://www.boliviasegura.gob.bo/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Fuente: </a:t>
            </a:r>
            <a:r>
              <a:rPr lang="es-CO" sz="1200" i="1" dirty="0" err="1">
                <a:solidFill>
                  <a:srgbClr val="0070C0"/>
                </a:solidFill>
              </a:rPr>
              <a:t>OurWorldData</a:t>
            </a:r>
            <a:r>
              <a:rPr lang="es-CO" sz="1200" i="1" dirty="0">
                <a:solidFill>
                  <a:srgbClr val="0070C0"/>
                </a:solidFill>
              </a:rPr>
              <a:t>. </a:t>
            </a:r>
            <a:r>
              <a:rPr lang="es-CO" sz="1200" dirty="0">
                <a:solidFill>
                  <a:srgbClr val="0070C0"/>
                </a:solidFill>
              </a:rPr>
              <a:t>https://github.com/owid/covid-19-data/blob/master/public/data/vaccinations/country_data/Bolivia.csv</a:t>
            </a:r>
          </a:p>
          <a:p>
            <a:pPr algn="just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23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49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https://www.boliviasegura.gob.bo/index.php/vacunas/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09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análisis abarcó 10 millones 500 mil personas, de los cuales, cuatro millones fueron inoculados entre el 2 de febrero y el 1 de abril de 2021 con la vacuna del laboratorio Sinovac.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6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https://www.parquesnacionales.gov.co/portal/es/ecoturismo/</a:t>
            </a:r>
          </a:p>
          <a:p>
            <a:r>
              <a:rPr lang="es-CO" b="1" dirty="0"/>
              <a:t>https://www.parquesnacionales.gov.co/portal/es/ecoturismo/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F415D-C56B-49CB-8EF3-B7F7F6142F5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0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chemeClr val="accent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4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2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0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905500" cy="3600450"/>
          </a:xfrm>
        </p:spPr>
        <p:txBody>
          <a:bodyPr/>
          <a:lstStyle/>
          <a:p>
            <a:pPr algn="just"/>
            <a:r>
              <a:rPr lang="es-CO" dirty="0">
                <a:hlinkClick r:id="rId3"/>
              </a:rPr>
              <a:t>https://www.salud.gob.ec/actualizacion-de-casos-de-coronavirus-en-ecuador/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1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75773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https://</a:t>
            </a:r>
            <a:r>
              <a:rPr lang="es-CO" sz="1200" dirty="0" err="1">
                <a:solidFill>
                  <a:srgbClr val="0070C0"/>
                </a:solidFill>
              </a:rPr>
              <a:t>app.powerbi.com</a:t>
            </a:r>
            <a:r>
              <a:rPr lang="es-CO" sz="1200" dirty="0">
                <a:solidFill>
                  <a:srgbClr val="0070C0"/>
                </a:solidFill>
              </a:rPr>
              <a:t>/</a:t>
            </a:r>
            <a:r>
              <a:rPr lang="es-CO" sz="1200" dirty="0" err="1">
                <a:solidFill>
                  <a:srgbClr val="0070C0"/>
                </a:solidFill>
              </a:rPr>
              <a:t>view?r</a:t>
            </a:r>
            <a:r>
              <a:rPr lang="es-CO" sz="1200" dirty="0">
                <a:solidFill>
                  <a:srgbClr val="0070C0"/>
                </a:solidFill>
              </a:rPr>
              <a:t>=eyJrIjoiNzU0Nzk2ZWMtNDA4ZS00ZmI3LTlkNmItZTZjNTk2OGFhZmNiIiwidCI6IjJmYzgyYWFkLWYyMjUtNDM0OS04YjliLTg0MTZhNGFmNGQ3ZiJ9&amp;pageName=</a:t>
            </a:r>
            <a:r>
              <a:rPr lang="es-CO" sz="1200" dirty="0" err="1">
                <a:solidFill>
                  <a:srgbClr val="0070C0"/>
                </a:solidFill>
              </a:rPr>
              <a:t>ReportSectionc8bb035f886311b2bd69</a:t>
            </a:r>
            <a:endParaRPr lang="es-CO" sz="1200" dirty="0">
              <a:solidFill>
                <a:srgbClr val="0070C0"/>
              </a:solidFill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58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A los pies del nevado Huascarán, en la quebrada de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Llanganuco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, la naturaleza nos brinda uno de los mejores espectáculos. Como dos espejos de cielo, las Lagunas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Chinancocha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 y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Orconcocha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 han creado un nuevo color en la naturaleza: ni verdes, ni azules, tal vez turquesas, lo cierto es que su belleza deja sin habla a los visitantes.</a:t>
            </a:r>
          </a:p>
          <a:p>
            <a:endParaRPr lang="es-ES" dirty="0">
              <a:solidFill>
                <a:srgbClr val="333333"/>
              </a:solidFill>
              <a:latin typeface="FF_Clan_OT_News"/>
            </a:endParaRPr>
          </a:p>
          <a:p>
            <a:endParaRPr lang="es-ES" dirty="0">
              <a:solidFill>
                <a:srgbClr val="333333"/>
              </a:solidFill>
              <a:latin typeface="FF_Clan_OT_News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  <a:hlinkClick r:id="rId3"/>
              </a:rPr>
              <a:t>https://www.peru.travel/es/atractivos/laguna-chinancocha-llanganuco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546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https://</a:t>
            </a:r>
            <a:r>
              <a:rPr lang="es-CO" sz="1200" dirty="0" err="1">
                <a:solidFill>
                  <a:srgbClr val="0070C0"/>
                </a:solidFill>
              </a:rPr>
              <a:t>covid19.minsa.gob.pe</a:t>
            </a:r>
            <a:r>
              <a:rPr lang="es-CO" sz="1200" dirty="0">
                <a:solidFill>
                  <a:srgbClr val="0070C0"/>
                </a:solidFill>
              </a:rPr>
              <a:t>/</a:t>
            </a:r>
            <a:r>
              <a:rPr lang="es-CO" sz="1200" dirty="0" err="1">
                <a:solidFill>
                  <a:srgbClr val="0070C0"/>
                </a:solidFill>
              </a:rPr>
              <a:t>sala_situacional.asp</a:t>
            </a:r>
            <a:endParaRPr lang="es-CO" sz="12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070C0"/>
                </a:solidFill>
              </a:rPr>
              <a:t>https://</a:t>
            </a:r>
            <a:r>
              <a:rPr lang="es-CO" dirty="0" err="1">
                <a:solidFill>
                  <a:srgbClr val="0070C0"/>
                </a:solidFill>
              </a:rPr>
              <a:t>www.dge.gob.pe</a:t>
            </a:r>
            <a:r>
              <a:rPr lang="es-CO" dirty="0">
                <a:solidFill>
                  <a:srgbClr val="0070C0"/>
                </a:solidFill>
              </a:rPr>
              <a:t>/portal/</a:t>
            </a:r>
            <a:r>
              <a:rPr lang="es-CO" dirty="0" err="1">
                <a:solidFill>
                  <a:srgbClr val="0070C0"/>
                </a:solidFill>
              </a:rPr>
              <a:t>docs</a:t>
            </a:r>
            <a:r>
              <a:rPr lang="es-CO" dirty="0">
                <a:solidFill>
                  <a:srgbClr val="0070C0"/>
                </a:solidFill>
              </a:rPr>
              <a:t>/</a:t>
            </a:r>
            <a:r>
              <a:rPr lang="es-CO" dirty="0" err="1">
                <a:solidFill>
                  <a:srgbClr val="0070C0"/>
                </a:solidFill>
              </a:rPr>
              <a:t>tools</a:t>
            </a:r>
            <a:r>
              <a:rPr lang="es-CO" dirty="0">
                <a:solidFill>
                  <a:srgbClr val="0070C0"/>
                </a:solidFill>
              </a:rPr>
              <a:t>/coronavirus/</a:t>
            </a:r>
            <a:r>
              <a:rPr lang="es-CO" dirty="0" err="1">
                <a:solidFill>
                  <a:srgbClr val="0070C0"/>
                </a:solidFill>
              </a:rPr>
              <a:t>coronavirus240421.pdf</a:t>
            </a:r>
            <a:endParaRPr lang="es-CO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https://covid19.minsa.gob.pe/sala_situacional.asp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>
                <a:solidFill>
                  <a:srgbClr val="0070C0"/>
                </a:solidFill>
              </a:rPr>
              <a:t>https://www.dge.gob.pe/portal/docs/tools/coronavirus/coronavirus100321.pdf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71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0070C0"/>
                </a:solidFill>
                <a:latin typeface="Calibri" panose="020F0502020204030204"/>
                <a:hlinkClick r:id="rId3"/>
              </a:rPr>
              <a:t>http://www.minsa.gob.pe/vacuna-covid-19/</a:t>
            </a:r>
            <a:endParaRPr lang="es-CO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0070C0"/>
                </a:solidFill>
                <a:latin typeface="Calibri" panose="020F0502020204030204"/>
              </a:rPr>
              <a:t>https://www.gob.pe/12365</a:t>
            </a:r>
          </a:p>
          <a:p>
            <a:endParaRPr lang="es-CO" dirty="0"/>
          </a:p>
          <a:p>
            <a:r>
              <a:rPr lang="es-CO" dirty="0"/>
              <a:t>https://www.gob.pe/13328-proceso-de-vacunacion-contra-el-coronavirus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56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08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63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/>
              <a:t>http://</a:t>
            </a:r>
            <a:r>
              <a:rPr lang="es-CO" sz="1200" b="1" dirty="0" err="1"/>
              <a:t>www.oncti.gob.ve</a:t>
            </a:r>
            <a:r>
              <a:rPr lang="es-CO" sz="1200" b="1" dirty="0"/>
              <a:t>/</a:t>
            </a:r>
            <a:r>
              <a:rPr lang="es-CO" sz="1200" b="1" dirty="0" err="1"/>
              <a:t>noticia2623.html</a:t>
            </a:r>
            <a:endParaRPr lang="es-CO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/>
              <a:t>Observatorio Nacional de Ciencia, Tecnología e Innovación</a:t>
            </a:r>
          </a:p>
          <a:p>
            <a:pPr algn="just"/>
            <a:endParaRPr lang="es-ES" dirty="0"/>
          </a:p>
          <a:p>
            <a:pPr algn="just"/>
            <a:r>
              <a:rPr lang="es-ES" dirty="0">
                <a:solidFill>
                  <a:schemeClr val="tx1"/>
                </a:solidFill>
              </a:rPr>
              <a:t>http://www.mpps.gob.ve/index.php/sala-de-prensa/noticias-regionales/1027-el-carvativir-llega-a-los-roques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b="1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86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23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https://www.bbc.com/mundo/noticias-56085050</a:t>
            </a:r>
          </a:p>
          <a:p>
            <a:endParaRPr lang="es-CO" dirty="0"/>
          </a:p>
          <a:p>
            <a:r>
              <a:rPr lang="es-CO" dirty="0"/>
              <a:t>https://www.facebook.com/MafaldaDigital/photos/a.300726240042437/2843698829078486/</a:t>
            </a:r>
          </a:p>
          <a:p>
            <a:r>
              <a:rPr lang="es-E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Estatua Mafalda con mascarilla en el Parque San Francisco, Oviedo, España</a:t>
            </a:r>
            <a:br>
              <a:rPr lang="es-ES" dirty="0"/>
            </a:b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47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6254F-9338-4BA9-B7AC-A66622A3D0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1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977409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6254F-9338-4BA9-B7AC-A66622A3D0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1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47607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4403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7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9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27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https://tipsparatuviaje.com/lugares-turisticos-de-bolivia/</a:t>
            </a: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espectacular desierto de sal a 3650 metros sobre el nivel de mar: el Salar de Uyuni. El Salar de Uyuni sobresale entre los lugares turísticos de los 9 departamentos de Bolivia, por su belleza desértica que le convierte en la principal atracción del país.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Con sus 10.582 km2 es la salina más grande del planeta y el desierto de sal a mayor altura del mundo, con más de la mitad de las reservas mundiales de litio.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Además de este metal alcalino utilizado en la fabricación de baterías eléctricas,  el salar también tiene abundantes reservas de potasio, magnesio y boro. Sus sales son empleadas en el tratamiento del trastorno bipolar.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Es hábitat de cactus de hasta 10 metros de altura, del flamenco austral (flamenco chileno), la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Roboto"/>
              </a:rPr>
              <a:t>parihuana</a:t>
            </a:r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 (flamenco andino) de y la parina chica (flamenco de James), 3 especies de bellos colores cuyo metabolismo se adaptó a un extremo ambiente salino.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1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9477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56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2316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DCF6B-BDA7-4F81-B5E4-531AFE1D4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679AEA-66BA-41CB-B397-F74D301E7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D0B73-0A91-4660-9B82-08AF95F8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77C95-724A-4212-A61B-476D463F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1D5F16-A54F-414A-83D9-D585E9B4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128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75DAB-F850-45E1-86B4-251DFB49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4AC7FA-AC1E-4A78-B61E-9652EFE00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9B1B0E-5892-4C16-A5A6-1D82930C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EB02F1-680F-4EED-A03F-3B2C55F5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DA8AE-8F2B-4AD6-9C87-DECB4CAE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7367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6ADC8-E008-4477-ABA3-19401849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5E559E-A03C-47D0-BBEF-7F886DC2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C0DCD-7E1F-4765-80F8-9A5F710B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0DAAB-44B9-4D8F-B3CD-D0E4B1BC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552F7-2699-4D25-BBB1-79E64999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82966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32DBB-E422-4BDC-9A65-40DA0CC01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4712B-8256-4ED1-B945-FF16A6BAE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4AF951-DBFC-478E-8629-6FFF044C4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B6650A-9AB9-462A-BB27-9A108D09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BD5713-D31B-4C3D-AD35-828EEBB8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044F6B-096F-4A7B-832D-1A9FB9C8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3897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8ED21-1BDF-41DF-9280-4FFF7703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44B576-88CC-4A78-A909-A777D5DE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16DF18-F2CF-410D-81FC-128C15195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6D0F08-E6DF-4700-9EB1-E8929E19F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D447DB-2FAE-4BDD-BD82-82A1B2849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30E938-D97C-42D0-8ED0-BA45B7CCF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40EE9F-8BF2-4780-9F4A-89F9DF0E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73832C-02F3-410B-B34B-AF5FEF18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00680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BC3FC-517E-4E61-AE2F-AD5AF9D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3EC93F-87E1-4F23-BBFC-19F4E4B1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0D9D6-71E6-4FF5-AFE6-25D2C5E2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AD3259-CB87-4A9D-9621-277D43A5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7359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FF826F-FC97-46E1-9458-3D9A602C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A5465B-6258-4D6F-B10F-4AE30B9B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AEDDFE-981B-428F-AFEF-CA731865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333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D6D0B-F825-45D5-A4B2-0F88ACBF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0B884-4515-4B91-AE30-435DC8EA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8149F3-90C7-4A29-8D5E-C3AF51B94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040C36-8051-4C6B-8DE2-08423AAF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EB7759-18F4-40A2-AE5F-9C5E61C5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DB1B71-5E44-4BE2-8E06-911EAA3B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8044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81426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AC2AF-B7FB-4628-A687-E8AC18DD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C8B715-7D18-4755-AF49-ACBEC1C2C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3327B3-EAA7-49DD-BDAB-B384D45F2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65021B-90C1-44D2-80E4-B51107A0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D369D5-12DE-4BE5-94E8-C6D427CF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62A90A-34C0-4E54-9BC0-017FF45C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0709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6021F-ACA8-434E-B5E4-893CBF37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E39C88-8B1E-4D8E-A2D3-733A6D10C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38E227-3355-4C3F-9E76-217709E7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B6B9C-E3EA-4023-BC9A-52A61924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C9396-1EB6-4389-BCA1-0C44F93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4539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73F6D3-B3DC-4C52-BC69-05205C109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61B357-FAAD-4F9C-A5EF-C10E14A8E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BC510-1194-44F5-A454-CA523CD2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961E49-B8E5-47B9-9BFB-D5FE5EDD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87116A-B308-45E3-AC40-C2535375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2410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1FBB8-43C3-472D-903B-D23100E2B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5CF4AF-C80F-46F5-937C-3960C9DEE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EE7618-C647-4CC3-9C3D-EB1A9A2C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6439D-76F7-4C66-A76B-A3FD8448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755668-7EF3-4E29-B0D6-A9184BF4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172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94E5D-62A1-44BA-A194-7953049A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76F71-2EBD-41E8-8F8A-5E8E547E2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C08F3-27F4-489E-8B24-8B84B43E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2949B-734A-4888-B0E6-219A8657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A838F8-EFB1-4AB2-8913-E669CF89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318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BAA7A-C0D8-4235-8311-ED3A48A5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9C5093-A773-4208-A1E0-9CF92EA51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EE22F4-B44C-4394-BC6C-6AE9A82C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080A0E-1F95-47C8-BC09-4EBAC51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D2F59-C778-4906-AEE8-E781E4B1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769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5DFF-A523-4D8B-B273-5A44778C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1F172-EB61-4143-8D0E-FCBCF8958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7BE69E-4092-4E73-ABC3-DE1BC4EC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A8EDF3-B4B7-46EE-940C-E2DDE37B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7072B6-618C-49E5-8C87-7E298A83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E3191-740C-46C2-9037-7BC6D5E8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093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780DA-4E18-49EC-95EE-30072770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0D9780-301C-4791-A2C6-E7177E13A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EE537E-C02F-453F-8FB4-847BCB141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BFCD8E-1FB8-4788-A2D6-7426871B7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226C8A-17A6-4008-AC78-8254E0EC5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A3DCDC-21B1-43B2-AF4F-A3E4C030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1089251-6A22-461A-B9D8-924CFA16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92172C-483C-44C2-8AD3-AEDE02D1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631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11059-6177-476E-8814-60979222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419ACB-A5D9-4C13-A6E2-927BA111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3F1678-AA07-416C-9309-44700430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C2AEB5-30AB-4F7A-A453-5731ECD4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5404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B87038-521F-416C-8558-8195CF89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80E954-508B-4E69-BBCA-80669817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28A4BB-A926-4885-9F1C-14142B24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0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5438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43868-BDAD-443F-9D66-529B2355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4C3E92-85BF-4B2E-A92C-69106F920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023D2E-8D34-464E-B059-79E0B7D4E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484EE9-F2FF-4640-B215-DEF17810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17803A-9DB8-41A2-B85C-F299987A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16E0C6-8EA1-47AE-868B-E2735FCE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0091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F4C81-AE0A-4010-A199-FBCCCB65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F5D0EC-89EB-4146-AD96-74C48F25C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B0DDC7-4C4B-4C2C-86E2-BE579A8B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9727AC-A395-4BBB-AC3A-DA64FEB4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444743-3FB9-4FA1-8DE7-89F3B057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440E88-7296-426C-B321-7D7C4984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355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6A0B0-6B16-4EC1-818B-8204AC21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93BA52-4EB6-401A-A301-12F956B24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39EE5-8C9C-479A-9EBC-710FC769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EC8B39-3A1D-4C00-8563-41FE83E0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CD0675-A913-4391-BE6A-9ACCC70D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1085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B4CA0B-42F7-495F-9248-2720AA026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17D2CC-14B3-4805-8B3D-8AEFA0F3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5021E3-3117-4824-9802-FB5DE09A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DDEC1E-DC65-4E94-9134-CC9D472A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826989-169E-45E9-8703-CE591F7C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3796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7036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9177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5800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0534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4109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3065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38E4-62B1-4375-8623-5716531C0C4E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616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9DE308-B515-48F4-83D2-15B57453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309026-851D-4F82-A166-64DFC2B4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EBBDF7-B944-48DF-9628-DEAE87B1B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A629-0D81-494C-899E-D108F40C8214}" type="datetimeFigureOut">
              <a:rPr lang="es-PE" smtClean="0"/>
              <a:t>17/05/2021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84A6C7-7FF8-4BEE-A317-6C7DF5D36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754F0-5A45-4560-BA0E-FBD93C3C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062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50A69D-F30C-4748-9DCE-ECE5DD0E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EFB075-EB52-4455-86D5-8CCA6E095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B1E75D-619C-454B-BF19-D06547DEE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5B40-A19D-4E97-8371-451AF5C0EAA1}" type="datetimeFigureOut">
              <a:rPr lang="es-CO" smtClean="0"/>
              <a:t>17/05/2021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F96DDF-0BEF-4532-9022-77143C58D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AA014-FC07-4C8F-B773-DB224B657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37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coronaviru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.patria.org.ve/estadisticas-venezuela/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6397449" y="212131"/>
            <a:ext cx="510744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Organismo Andino de Salud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Convenio Hipólito Unanue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-5583" y="-1"/>
            <a:ext cx="4611147" cy="6858002"/>
            <a:chOff x="32517" y="-1"/>
            <a:chExt cx="4611147" cy="685800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C4BC788-6A3B-432F-AC97-94B00F102D14}"/>
                </a:ext>
              </a:extLst>
            </p:cNvPr>
            <p:cNvSpPr/>
            <p:nvPr/>
          </p:nvSpPr>
          <p:spPr>
            <a:xfrm>
              <a:off x="32517" y="0"/>
              <a:ext cx="2682241" cy="6858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P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CF47F82-8A08-46E8-8DCF-B7A011E4384C}"/>
                </a:ext>
              </a:extLst>
            </p:cNvPr>
            <p:cNvSpPr/>
            <p:nvPr/>
          </p:nvSpPr>
          <p:spPr>
            <a:xfrm>
              <a:off x="45593" y="-1"/>
              <a:ext cx="630521" cy="6858001"/>
            </a:xfrm>
            <a:prstGeom prst="rect">
              <a:avLst/>
            </a:prstGeom>
            <a:solidFill>
              <a:srgbClr val="F4B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PE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054" name="17 Imagen" descr="america-del-sur-con-andinosok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539" y="793048"/>
              <a:ext cx="3286125" cy="544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28" descr="VE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3394" y="793269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31" descr="clombia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0416" y="1030733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33" descr="PkRU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9834" y="2300031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38" descr="ECU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2221" y="1520410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40" descr="chile-1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87984" y="3837491"/>
              <a:ext cx="6477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36" descr="BOL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5220" y="2592511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2" name="22 CuadroTexto"/>
          <p:cNvSpPr txBox="1">
            <a:spLocks noChangeArrowheads="1"/>
          </p:cNvSpPr>
          <p:nvPr/>
        </p:nvSpPr>
        <p:spPr bwMode="auto">
          <a:xfrm>
            <a:off x="5667372" y="2166832"/>
            <a:ext cx="457203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2200" dirty="0">
              <a:solidFill>
                <a:srgbClr val="0070C0"/>
              </a:solidFill>
              <a:latin typeface="Arial" charset="0"/>
            </a:endParaRPr>
          </a:p>
          <a:p>
            <a:pPr algn="ctr" defTabSz="1433513" fontAlgn="base">
              <a:spcBef>
                <a:spcPct val="0"/>
              </a:spcBef>
              <a:spcAft>
                <a:spcPct val="0"/>
              </a:spcAft>
              <a:defRPr/>
            </a:pPr>
            <a:endParaRPr lang="es-PE" sz="2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defTabSz="1433513" fontAlgn="base">
              <a:spcBef>
                <a:spcPct val="0"/>
              </a:spcBef>
              <a:spcAft>
                <a:spcPct val="0"/>
              </a:spcAft>
              <a:defRPr/>
            </a:pPr>
            <a:endParaRPr lang="es-PE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063" name="20 Imagen" descr="ORAS SIN FOND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262" y="273091"/>
            <a:ext cx="787262" cy="7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8622AE-EAC3-4549-AB17-F2B5DF2D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670" y="1348429"/>
            <a:ext cx="6264071" cy="51013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s-PE" sz="28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4100" b="1" dirty="0">
                <a:solidFill>
                  <a:srgbClr val="002060"/>
                </a:solidFill>
              </a:rPr>
              <a:t>SITUACIÓN ACTUAL DE LA PANDEMIA COVID-19 A NIVEL MUNDIAL Y EN LOS PAÍSES ANDINOS</a:t>
            </a:r>
            <a:r>
              <a:rPr lang="es-PE" b="1" dirty="0">
                <a:solidFill>
                  <a:srgbClr val="002060"/>
                </a:solidFill>
              </a:rPr>
              <a:t>  </a:t>
            </a:r>
            <a:endParaRPr lang="es-CO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Luis Beingolea More</a:t>
            </a:r>
          </a:p>
          <a:p>
            <a:pPr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Bertha Luz Pineda Restrepo</a:t>
            </a:r>
          </a:p>
          <a:p>
            <a:pPr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 </a:t>
            </a: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Lima,  10 de mayo de 2021</a:t>
            </a:r>
          </a:p>
        </p:txBody>
      </p:sp>
    </p:spTree>
    <p:extLst>
      <p:ext uri="{BB962C8B-B14F-4D97-AF65-F5344CB8AC3E}">
        <p14:creationId xmlns:p14="http://schemas.microsoft.com/office/powerpoint/2010/main" val="42897603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63925" y="102553"/>
            <a:ext cx="1102807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nuevos por millón de COVID-19 en 10  países en el mundo 09-05-2021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714500" y="6493837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4A5FD0-AF8F-467F-AA9F-9BC771F1C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69" t="9667" r="1844" b="25738"/>
          <a:stretch/>
        </p:blipFill>
        <p:spPr>
          <a:xfrm>
            <a:off x="1359408" y="1013458"/>
            <a:ext cx="10607802" cy="53187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07BE4D0-DC07-42AB-AA65-8F5D27DBE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50" t="29333" r="8969" b="41834"/>
          <a:stretch/>
        </p:blipFill>
        <p:spPr>
          <a:xfrm>
            <a:off x="2411730" y="828487"/>
            <a:ext cx="1748790" cy="30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77290" y="102553"/>
            <a:ext cx="1071946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nuevos de COVID-19 de la última semana 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porcentaje de variación en Suramérica. 09-05-2021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485900" y="6596390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9B3679A-F4DA-4C83-BD56-49968616CC7A}"/>
              </a:ext>
            </a:extLst>
          </p:cNvPr>
          <p:cNvGraphicFramePr>
            <a:graphicFrameLocks/>
          </p:cNvGraphicFramePr>
          <p:nvPr/>
        </p:nvGraphicFramePr>
        <p:xfrm>
          <a:off x="1485900" y="1157468"/>
          <a:ext cx="10410855" cy="493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099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63925" y="102553"/>
            <a:ext cx="1102807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 nuevos fallecidos por COVID-19 de la última semana y porcentaje de variación en países de Suramérica 09-05-2021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714500" y="6493837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59F658D-C7B2-4156-8D07-F97E9F383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796270"/>
              </p:ext>
            </p:extLst>
          </p:nvPr>
        </p:nvGraphicFramePr>
        <p:xfrm>
          <a:off x="1440180" y="1057274"/>
          <a:ext cx="10389870" cy="527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380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 lago&#10;&#10;Descripción generada automáticamente">
            <a:extLst>
              <a:ext uri="{FF2B5EF4-FFF2-40B4-BE49-F238E27FC236}">
                <a16:creationId xmlns:a16="http://schemas.microsoft.com/office/drawing/2014/main" id="{3B2F3306-E888-4A6C-A967-C50FD4A9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640"/>
            <a:ext cx="12192000" cy="695986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7D6BB1-B31F-404A-AA02-547C018B096D}"/>
              </a:ext>
            </a:extLst>
          </p:cNvPr>
          <p:cNvSpPr txBox="1">
            <a:spLocks/>
          </p:cNvSpPr>
          <p:nvPr/>
        </p:nvSpPr>
        <p:spPr>
          <a:xfrm>
            <a:off x="4164037" y="6355492"/>
            <a:ext cx="6810233" cy="808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Río Amazonas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Perú,  Colombia y Brasil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633E62-2654-4169-8743-41EDD00B3D66}"/>
              </a:ext>
            </a:extLst>
          </p:cNvPr>
          <p:cNvSpPr txBox="1"/>
          <p:nvPr/>
        </p:nvSpPr>
        <p:spPr>
          <a:xfrm>
            <a:off x="0" y="4231834"/>
            <a:ext cx="12365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70C0"/>
              </a:buClr>
              <a:buSzPts val="2500"/>
            </a:pP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Situación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del COVID-19 y la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vacunación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el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mundo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 los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países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andinos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05DC4-B0E7-41E6-AA77-820592410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5595DE-100A-44A0-A7DE-03AC1A53F3EC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Dosis de vacuna contra el COVID-19 aplicadas al 09-05-2021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2E6581-29A1-4F40-AD63-AE593AC0BA8F}"/>
              </a:ext>
            </a:extLst>
          </p:cNvPr>
          <p:cNvSpPr txBox="1"/>
          <p:nvPr/>
        </p:nvSpPr>
        <p:spPr>
          <a:xfrm>
            <a:off x="1483530" y="6570781"/>
            <a:ext cx="6143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https://ourworldindata.org/covid-vaccinations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43E20B6-E0CC-4D1C-B8EE-1A0A37507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7" t="13282" r="1126" b="6269"/>
          <a:stretch/>
        </p:blipFill>
        <p:spPr>
          <a:xfrm>
            <a:off x="1760562" y="910906"/>
            <a:ext cx="10294182" cy="55171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C8E1D39-997C-4F7D-AD0D-1F620F7771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61" t="35821" r="11119" b="38309"/>
          <a:stretch/>
        </p:blipFill>
        <p:spPr>
          <a:xfrm>
            <a:off x="3425589" y="1201003"/>
            <a:ext cx="3587052" cy="32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05DC4-B0E7-41E6-AA77-820592410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5595DE-100A-44A0-A7DE-03AC1A53F3EC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Dosis diaria aplicadas en el mundo contra el COVID-19 al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09-05-2021 Promedio semanal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2E6581-29A1-4F40-AD63-AE593AC0BA8F}"/>
              </a:ext>
            </a:extLst>
          </p:cNvPr>
          <p:cNvSpPr txBox="1"/>
          <p:nvPr/>
        </p:nvSpPr>
        <p:spPr>
          <a:xfrm>
            <a:off x="1483530" y="6570781"/>
            <a:ext cx="6143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https://ourworldindata.org/covid-vaccinations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A8EBE-F071-4758-BB9F-67CB3108E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6" t="23880" r="3731" b="7264"/>
          <a:stretch/>
        </p:blipFill>
        <p:spPr>
          <a:xfrm>
            <a:off x="1406119" y="910906"/>
            <a:ext cx="10617559" cy="54489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9AEA18-5942-48E8-ABB6-264F876509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433" t="44179" r="13246" b="33135"/>
          <a:stretch/>
        </p:blipFill>
        <p:spPr>
          <a:xfrm>
            <a:off x="2584669" y="1121830"/>
            <a:ext cx="3079151" cy="29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5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05DC4-B0E7-41E6-AA77-820592410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5595DE-100A-44A0-A7DE-03AC1A53F3EC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Porcentaje de personas vacunadas a nivel mundial con al menos una dosis de vacuna contra el COVID-19. 09-05-2021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2E6581-29A1-4F40-AD63-AE593AC0BA8F}"/>
              </a:ext>
            </a:extLst>
          </p:cNvPr>
          <p:cNvSpPr txBox="1"/>
          <p:nvPr/>
        </p:nvSpPr>
        <p:spPr>
          <a:xfrm>
            <a:off x="1483530" y="6570781"/>
            <a:ext cx="6143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https://ourworldindata.org/covid-vaccinations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99BA65-5C34-42DB-AEA7-D94822E8B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10" t="24676" r="8433" b="16816"/>
          <a:stretch/>
        </p:blipFill>
        <p:spPr>
          <a:xfrm>
            <a:off x="1483529" y="872987"/>
            <a:ext cx="10117067" cy="54313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36B36A-50E1-402B-B1DA-6D19096D47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84" t="32637" r="18283" b="44079"/>
          <a:stretch/>
        </p:blipFill>
        <p:spPr>
          <a:xfrm>
            <a:off x="2482957" y="1030858"/>
            <a:ext cx="3058034" cy="29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4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05DC4-B0E7-41E6-AA77-820592410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5595DE-100A-44A0-A7DE-03AC1A53F3EC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Porcentaje completamente vacunados a nivel mundial contra el COVID-19. 09-05-2021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2E6581-29A1-4F40-AD63-AE593AC0BA8F}"/>
              </a:ext>
            </a:extLst>
          </p:cNvPr>
          <p:cNvSpPr txBox="1"/>
          <p:nvPr/>
        </p:nvSpPr>
        <p:spPr>
          <a:xfrm>
            <a:off x="1483530" y="6570781"/>
            <a:ext cx="6143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https://ourworldindata.org/covid-vaccinations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04AC68-1443-473F-ABA7-7518A0267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" t="22289" r="34291" b="16617"/>
          <a:stretch/>
        </p:blipFill>
        <p:spPr>
          <a:xfrm>
            <a:off x="1582702" y="910906"/>
            <a:ext cx="10127077" cy="55171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FE043D-C138-441B-81E8-A03171295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22" t="30447" r="45597" b="44876"/>
          <a:stretch/>
        </p:blipFill>
        <p:spPr>
          <a:xfrm>
            <a:off x="3193576" y="1366130"/>
            <a:ext cx="2634018" cy="26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D7CFB7-134C-4267-AFE9-3F80CD23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671" y="-60794"/>
            <a:ext cx="12083319" cy="1780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6FE3AB-7180-4BC7-91E1-EBC3B62DE2EA}"/>
              </a:ext>
            </a:extLst>
          </p:cNvPr>
          <p:cNvSpPr txBox="1"/>
          <p:nvPr/>
        </p:nvSpPr>
        <p:spPr>
          <a:xfrm>
            <a:off x="1994848" y="6280894"/>
            <a:ext cx="820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OurWorldInData  y The New York Times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https://www.nytimes.com/interactive/2021/world/covid-vaccinations-tracker.html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FFE6C7-CEB9-427A-967B-F1BF03CE7AAC}"/>
              </a:ext>
            </a:extLst>
          </p:cNvPr>
          <p:cNvSpPr txBox="1"/>
          <p:nvPr/>
        </p:nvSpPr>
        <p:spPr>
          <a:xfrm>
            <a:off x="366552" y="-39762"/>
            <a:ext cx="9622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Avances en la vacunación contra el coronavirus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Países Andinos 10 de mayo 2021 –  Hora 8:00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AFBD2-68D0-422C-A242-52F9A28F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B531FF2-2C39-4148-BBD8-60F20EE39B0D}"/>
              </a:ext>
            </a:extLst>
          </p:cNvPr>
          <p:cNvGraphicFramePr>
            <a:graphicFrameLocks noGrp="1"/>
          </p:cNvGraphicFramePr>
          <p:nvPr/>
        </p:nvGraphicFramePr>
        <p:xfrm>
          <a:off x="329757" y="1470714"/>
          <a:ext cx="11571891" cy="442300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30151">
                  <a:extLst>
                    <a:ext uri="{9D8B030D-6E8A-4147-A177-3AD203B41FA5}">
                      <a16:colId xmlns:a16="http://schemas.microsoft.com/office/drawing/2014/main" val="697824507"/>
                    </a:ext>
                  </a:extLst>
                </a:gridCol>
                <a:gridCol w="2345748">
                  <a:extLst>
                    <a:ext uri="{9D8B030D-6E8A-4147-A177-3AD203B41FA5}">
                      <a16:colId xmlns:a16="http://schemas.microsoft.com/office/drawing/2014/main" val="3381931458"/>
                    </a:ext>
                  </a:extLst>
                </a:gridCol>
                <a:gridCol w="2345748">
                  <a:extLst>
                    <a:ext uri="{9D8B030D-6E8A-4147-A177-3AD203B41FA5}">
                      <a16:colId xmlns:a16="http://schemas.microsoft.com/office/drawing/2014/main" val="1673454401"/>
                    </a:ext>
                  </a:extLst>
                </a:gridCol>
                <a:gridCol w="1975122">
                  <a:extLst>
                    <a:ext uri="{9D8B030D-6E8A-4147-A177-3AD203B41FA5}">
                      <a16:colId xmlns:a16="http://schemas.microsoft.com/office/drawing/2014/main" val="952622424"/>
                    </a:ext>
                  </a:extLst>
                </a:gridCol>
                <a:gridCol w="1975122">
                  <a:extLst>
                    <a:ext uri="{9D8B030D-6E8A-4147-A177-3AD203B41FA5}">
                      <a16:colId xmlns:a16="http://schemas.microsoft.com/office/drawing/2014/main" val="2353316921"/>
                    </a:ext>
                  </a:extLst>
                </a:gridCol>
              </a:tblGrid>
              <a:tr h="50407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Países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Dosis administradas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 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% de población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895393"/>
                  </a:ext>
                </a:extLst>
              </a:tr>
              <a:tr h="31228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 dirty="0">
                          <a:effectLst/>
                        </a:rPr>
                        <a:t>Por 100 personas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>
                          <a:effectLst/>
                        </a:rPr>
                        <a:t>Total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>
                          <a:effectLst/>
                        </a:rPr>
                        <a:t>Vacunado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>
                          <a:effectLst/>
                        </a:rPr>
                        <a:t>Total/ vacunado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6105232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Mundo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solidFill>
                            <a:srgbClr val="0070C0"/>
                          </a:solidFill>
                          <a:effectLst/>
                        </a:rPr>
                        <a:t>17</a:t>
                      </a:r>
                      <a:endParaRPr lang="es-CO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solidFill>
                            <a:srgbClr val="0070C0"/>
                          </a:solidFill>
                          <a:effectLst/>
                        </a:rPr>
                        <a:t>1,297,259,952</a:t>
                      </a:r>
                      <a:endParaRPr lang="es-CO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 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 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139519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800" dirty="0">
                          <a:effectLst/>
                        </a:rPr>
                        <a:t>1. Seychelles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131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127,721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70 %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61 %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41065866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2. Israel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116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10,501,225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60 %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56 %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95171230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3. Emiratos Árabes U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114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11,145,934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-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-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668857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4. San Marino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100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34,011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63 %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37 %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5233071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5. Bahréin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84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1,375,967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49 %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35 %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98291132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6. Chile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83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15,703,842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45 %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38 %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01588735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7. Maldivas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81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431,792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57 %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25 %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1877529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8. Reino Unido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79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53,041,048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53 %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26 %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91263946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9. Estados Unidos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78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259,716,989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46 %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34 %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25750462"/>
                  </a:ext>
                </a:extLst>
              </a:tr>
              <a:tr h="312286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10. Malta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72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359,429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49 %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22 %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8919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41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6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38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40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BCC1652-82CA-4614-AAF4-9429FEA1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2" y="3080961"/>
            <a:ext cx="6455833" cy="315269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evidencia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Vacuna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Sinopharm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BBIBP COVID-19</a:t>
            </a: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GRUPO ASESOR ESTRATÉGICO DE EXPERTOS EN INMUNIZACIÓN (SAGE)</a:t>
            </a: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05-05-2021</a:t>
            </a: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: Shape 42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Freeform: Shape 44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Freeform: Shape 46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2D0B7A-C4A8-486C-B2C3-451218D54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8" t="14500" r="40000" b="9326"/>
          <a:stretch/>
        </p:blipFill>
        <p:spPr>
          <a:xfrm>
            <a:off x="4553251" y="168086"/>
            <a:ext cx="2322175" cy="2093333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6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9B9F29-8FDE-496D-AA7B-2B44795CB5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922" y="2772696"/>
            <a:ext cx="683538" cy="34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5DDA199-3231-4D28-B790-82729436DF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122077"/>
              </p:ext>
            </p:extLst>
          </p:nvPr>
        </p:nvGraphicFramePr>
        <p:xfrm>
          <a:off x="1550706" y="1253331"/>
          <a:ext cx="103859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6">
            <a:extLst>
              <a:ext uri="{FF2B5EF4-FFF2-40B4-BE49-F238E27FC236}">
                <a16:creationId xmlns:a16="http://schemas.microsoft.com/office/drawing/2014/main" id="{E4DC85E9-E8FB-490D-900F-90A2A62B90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1398A69-A258-49A7-9644-06049D1F6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934" y="335281"/>
            <a:ext cx="10385987" cy="973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Situación de la Pandemia en el mundo al  </a:t>
            </a:r>
            <a:b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10-05-2021.  07:26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8BB504-3F44-48E6-8A26-3020CA7EA322}"/>
              </a:ext>
            </a:extLst>
          </p:cNvPr>
          <p:cNvSpPr txBox="1"/>
          <p:nvPr/>
        </p:nvSpPr>
        <p:spPr>
          <a:xfrm>
            <a:off x="1715806" y="5474038"/>
            <a:ext cx="10385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A nivel mundial, los casos nuevos de COVID-19 a disminuido  un -5 % con  5,4 millones de casos nuevos notificados en la última semana. El número de nuevos fallecidos disminuyeron  -4 % en comparación con la anterior con  89,976  nuevos fallecidos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27663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D89AC2-6009-49E8-9488-CE6F893D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172" y="422910"/>
            <a:ext cx="9592628" cy="4285567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Vacuna COVID-19 </a:t>
            </a:r>
            <a:r>
              <a:rPr lang="es-ES" sz="1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adyuvada</a:t>
            </a:r>
            <a:r>
              <a:rPr lang="es-ES" sz="1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con hidróxido de aluminio, inactivada con β-</a:t>
            </a:r>
            <a:r>
              <a:rPr lang="es-ES" sz="1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propiolactona</a:t>
            </a:r>
            <a:r>
              <a:rPr lang="es-ES" sz="1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de 2 dosis</a:t>
            </a:r>
          </a:p>
          <a:p>
            <a:pPr marL="0" indent="0" algn="just">
              <a:buNone/>
            </a:pPr>
            <a:endParaRPr lang="es-ES" sz="1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PE" sz="1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Apta para administrarse entre 0/día 21-28</a:t>
            </a:r>
          </a:p>
          <a:p>
            <a:pPr marL="0" indent="0" algn="just">
              <a:buNone/>
            </a:pPr>
            <a:endParaRPr lang="es-PE" sz="1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Autorizado por la Administración Nacional de Productos Médicos de China el 31 de diciembre de 2020</a:t>
            </a:r>
          </a:p>
          <a:p>
            <a:pPr marL="0" indent="0" algn="just">
              <a:buNone/>
            </a:pPr>
            <a:endParaRPr lang="es-ES" sz="1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Autorizado por 45 países para su uso en adultos ≥18 años</a:t>
            </a:r>
          </a:p>
          <a:p>
            <a:pPr marL="0" indent="0" algn="just">
              <a:buNone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 pendiente. </a:t>
            </a:r>
          </a:p>
          <a:p>
            <a:pPr marL="457200" lvl="1" indent="0" algn="just">
              <a:buNone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Lista de Uso de Emergencia (EUL) de la OMS es un requisito previo para el suministro de vacunas del mecanismo COVAX. También permite a los países acelerar su propia aprobación reglamentaria para importar y administrar vacunas COVID-19</a:t>
            </a:r>
          </a:p>
          <a:p>
            <a:pPr algn="just"/>
            <a:endParaRPr lang="es-PE" dirty="0"/>
          </a:p>
          <a:p>
            <a:pPr algn="just"/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5026977"/>
            <a:ext cx="10344150" cy="1200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Aluminio: adyuvante: sulfato de 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hidroxifosfato</a:t>
            </a: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aluminio amorfo (AAHS), hidróxido de aluminio, fosfato de aluminio, sulfato de aluminio potásico (Alum)	</a:t>
            </a:r>
          </a:p>
          <a:p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Vacunas esta presente : Ántrax, DT, DPT, 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DTap</a:t>
            </a: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HepB</a:t>
            </a: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-IPV, 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</a:t>
            </a: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,  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</a:t>
            </a: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 VPH, encefalitis japonesa,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8764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D89AC2-6009-49E8-9488-CE6F893D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172" y="398051"/>
            <a:ext cx="9592628" cy="489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Vacunas de Emergencia autorizadas 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385411" y="2120004"/>
            <a:ext cx="10344150" cy="36933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 Pfizer/BioNTech para uso de emergencia el 31 de diciembre de 2020</a:t>
            </a:r>
          </a:p>
          <a:p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vacunas AstraZeneca/Oxford COVID-19 el 15 de febrero de 2021, producidas por AstraZeneca-</a:t>
            </a:r>
            <a:r>
              <a:rPr lang="es-E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SKBio</a:t>
            </a:r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(República de Corea) y el Instituto Sérico de la India;</a:t>
            </a:r>
          </a:p>
          <a:p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 COVID-19 Ad26.COV2.S desarrollada por Janssen (Johnson &amp; Johnson) el 12 de marzo de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 Moderna aprobada el 30 abril 2021</a:t>
            </a:r>
          </a:p>
          <a:p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 Sinopharm </a:t>
            </a:r>
          </a:p>
          <a:p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04615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E5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76593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EC9D63-9CA1-48E4-9A77-82EF0AB95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8" r="37188" b="-3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34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D89AC2-6009-49E8-9488-CE6F893D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pPr algn="just"/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eliminar el potencial de replicación del virus se rocía con una sustancia química llamada beta-</a:t>
            </a:r>
            <a:r>
              <a:rPr lang="es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propiolactona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 compuesto desactiva a los coronavirus al unirse a sus genes. Los coronavirus inactivados ya no pueden replicarse. Pero sus proteínas, incluida la espiga, permanecieron intactas </a:t>
            </a:r>
          </a:p>
          <a:p>
            <a:pPr marL="0" indent="0" algn="just">
              <a:buNone/>
            </a:pPr>
            <a:endParaRPr lang="es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continuación, los investigadores extrajeron los virus inactivados y los mezclaron con una pequeña cantidad de un compuesto a base de aluminio llamado adyuvante. Los adyuvantes estimulan el sistema inmunitario para potenciar su respuesta a una vacuna. </a:t>
            </a:r>
            <a:endParaRPr lang="es-PE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39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A3C5A6-F799-4D31-8B91-296BAC32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851517"/>
            <a:ext cx="4334730" cy="1461778"/>
          </a:xfrm>
        </p:spPr>
        <p:txBody>
          <a:bodyPr>
            <a:normAutofit fontScale="90000"/>
          </a:bodyPr>
          <a:lstStyle/>
          <a:p>
            <a:r>
              <a:rPr lang="es-P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 de activación de la inmunidad por vacuna inactivada</a:t>
            </a:r>
          </a:p>
        </p:txBody>
      </p:sp>
      <p:pic>
        <p:nvPicPr>
          <p:cNvPr id="9" name="Imagen 8" descr="Forma&#10;&#10;Descripción generada automáticamente">
            <a:extLst>
              <a:ext uri="{FF2B5EF4-FFF2-40B4-BE49-F238E27FC236}">
                <a16:creationId xmlns:a16="http://schemas.microsoft.com/office/drawing/2014/main" id="{C16CD5C7-3F87-4FE5-BE7A-EDA871ADD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7" r="-1" b="80909"/>
          <a:stretch/>
        </p:blipFill>
        <p:spPr>
          <a:xfrm>
            <a:off x="1860636" y="3464088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5" name="Marcador de contenido 4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AEFD9B8D-2C91-4EBB-BE4B-A3F22FAF1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9" t="6091" r="16578" b="-2"/>
          <a:stretch/>
        </p:blipFill>
        <p:spPr>
          <a:xfrm>
            <a:off x="4160520" y="320040"/>
            <a:ext cx="7738110" cy="6435089"/>
          </a:xfrm>
          <a:custGeom>
            <a:avLst/>
            <a:gdLst/>
            <a:ahLst/>
            <a:cxnLst/>
            <a:rect l="l" t="t" r="r" b="b"/>
            <a:pathLst>
              <a:path w="5249321" h="4597738">
                <a:moveTo>
                  <a:pt x="1937803" y="0"/>
                </a:moveTo>
                <a:lnTo>
                  <a:pt x="2075306" y="0"/>
                </a:lnTo>
                <a:cubicBezTo>
                  <a:pt x="3756720" y="0"/>
                  <a:pt x="3756720" y="0"/>
                  <a:pt x="3756720" y="0"/>
                </a:cubicBezTo>
                <a:cubicBezTo>
                  <a:pt x="3871017" y="0"/>
                  <a:pt x="4018934" y="79730"/>
                  <a:pt x="4079444" y="179392"/>
                </a:cubicBezTo>
                <a:cubicBezTo>
                  <a:pt x="5208980" y="2112834"/>
                  <a:pt x="5208980" y="2112834"/>
                  <a:pt x="5208980" y="2112834"/>
                </a:cubicBezTo>
                <a:cubicBezTo>
                  <a:pt x="5262769" y="2219140"/>
                  <a:pt x="5262769" y="2378598"/>
                  <a:pt x="5208980" y="2484906"/>
                </a:cubicBezTo>
                <a:cubicBezTo>
                  <a:pt x="4079444" y="4418346"/>
                  <a:pt x="4079444" y="4418346"/>
                  <a:pt x="4079444" y="4418346"/>
                </a:cubicBezTo>
                <a:cubicBezTo>
                  <a:pt x="4018934" y="4518010"/>
                  <a:pt x="3871017" y="4597738"/>
                  <a:pt x="3756720" y="4597738"/>
                </a:cubicBezTo>
                <a:lnTo>
                  <a:pt x="1497645" y="4597738"/>
                </a:lnTo>
                <a:cubicBezTo>
                  <a:pt x="1376624" y="4597738"/>
                  <a:pt x="1228709" y="4518010"/>
                  <a:pt x="1174922" y="4418346"/>
                </a:cubicBezTo>
                <a:cubicBezTo>
                  <a:pt x="45385" y="2484906"/>
                  <a:pt x="45385" y="2484906"/>
                  <a:pt x="45385" y="2484906"/>
                </a:cubicBezTo>
                <a:cubicBezTo>
                  <a:pt x="-15128" y="2378598"/>
                  <a:pt x="-15128" y="2219140"/>
                  <a:pt x="45385" y="2112834"/>
                </a:cubicBezTo>
                <a:cubicBezTo>
                  <a:pt x="115981" y="1991994"/>
                  <a:pt x="182165" y="1878706"/>
                  <a:pt x="244212" y="1772499"/>
                </a:cubicBezTo>
                <a:lnTo>
                  <a:pt x="329190" y="1627041"/>
                </a:lnTo>
                <a:lnTo>
                  <a:pt x="1398074" y="1627041"/>
                </a:lnTo>
                <a:cubicBezTo>
                  <a:pt x="1456729" y="1627041"/>
                  <a:pt x="1532637" y="1586126"/>
                  <a:pt x="1563690" y="1534980"/>
                </a:cubicBezTo>
                <a:cubicBezTo>
                  <a:pt x="1563690" y="1534980"/>
                  <a:pt x="1563690" y="1534980"/>
                  <a:pt x="2143347" y="542774"/>
                </a:cubicBezTo>
                <a:cubicBezTo>
                  <a:pt x="2170950" y="488219"/>
                  <a:pt x="2170950" y="406388"/>
                  <a:pt x="2143347" y="351833"/>
                </a:cubicBezTo>
                <a:cubicBezTo>
                  <a:pt x="2143347" y="351833"/>
                  <a:pt x="2143347" y="351833"/>
                  <a:pt x="1954987" y="29414"/>
                </a:cubicBez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A37F02-C4D4-410E-B70B-C7D4E6A3A9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43558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D89AC2-6009-49E8-9488-CE6F893D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501" y="3017521"/>
            <a:ext cx="9592628" cy="261746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evidencia de la eficacia y seguridad de la vacuna en adultos (18-59 años)?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evidencia para su uso en grupos de mayor edad?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evidencia de eficacia y seguridad para ciertas comorbilidades y estados de salud?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CALIFICACIÓN de la evaluación de la evidencia</a:t>
            </a:r>
            <a:endParaRPr lang="es-PE" b="1" dirty="0"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85900" y="122301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 planteadas por el Grupo de Trabajo SAGE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0012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9809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 de datos clínica disponible en el momento de la revisión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3492305-A0E2-4DBC-945C-CE30A59B7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35" t="25289" r="12519" b="29530"/>
          <a:stretch/>
        </p:blipFill>
        <p:spPr>
          <a:xfrm>
            <a:off x="1293232" y="1805940"/>
            <a:ext cx="10711200" cy="4286250"/>
          </a:xfrm>
        </p:spPr>
      </p:pic>
    </p:spTree>
    <p:extLst>
      <p:ext uri="{BB962C8B-B14F-4D97-AF65-F5344CB8AC3E}">
        <p14:creationId xmlns:p14="http://schemas.microsoft.com/office/powerpoint/2010/main" val="537236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9809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los ensayos clínicos informados hasta la fecha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7162EF2-22CF-428A-A45F-639375E07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16" t="39088" r="7405" b="10020"/>
          <a:stretch/>
        </p:blipFill>
        <p:spPr>
          <a:xfrm>
            <a:off x="1407547" y="2034540"/>
            <a:ext cx="10788351" cy="4149090"/>
          </a:xfrm>
        </p:spPr>
      </p:pic>
    </p:spTree>
    <p:extLst>
      <p:ext uri="{BB962C8B-B14F-4D97-AF65-F5344CB8AC3E}">
        <p14:creationId xmlns:p14="http://schemas.microsoft.com/office/powerpoint/2010/main" val="334922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9809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Eficacia de la vacuna en un ensayo de fase 3 en varios países (tiempo medio de seguimiento de 112 días)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AD86A9-10A8-4719-AD62-1FF3F6355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4" t="18637" r="10937" b="18000"/>
          <a:stretch/>
        </p:blipFill>
        <p:spPr>
          <a:xfrm>
            <a:off x="1386820" y="1360170"/>
            <a:ext cx="10564346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41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seguridad del desarrollo clínico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55C633-DC44-426C-82FE-C48800EB01F0}"/>
              </a:ext>
            </a:extLst>
          </p:cNvPr>
          <p:cNvSpPr txBox="1"/>
          <p:nvPr/>
        </p:nvSpPr>
        <p:spPr>
          <a:xfrm>
            <a:off x="1474470" y="1387763"/>
            <a:ext cx="105273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No se identificaron problemas de seguridad a partir de estudios preclínicos o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repro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tox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Base de datos de seguridad clínica: 16.671 participantes que recibieron cualquier dosis del cual el 97% recibió la dosis según cronogramo autorizado</a:t>
            </a:r>
          </a:p>
          <a:p>
            <a:pPr algn="just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La mayoría de los eventos adversos fueron de leves a moderados: los más comunes fueron dolor en el lugar de inyección, dolor de cabeza y fatiga</a:t>
            </a:r>
          </a:p>
          <a:p>
            <a:pPr algn="just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25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seguridad del desarrollo clínico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55C633-DC44-426C-82FE-C48800EB01F0}"/>
              </a:ext>
            </a:extLst>
          </p:cNvPr>
          <p:cNvSpPr txBox="1"/>
          <p:nvPr/>
        </p:nvSpPr>
        <p:spPr>
          <a:xfrm>
            <a:off x="1474470" y="1387763"/>
            <a:ext cx="1052736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Sin desequilibrio en el número de eventos adversos graves notificados, eventos adversos de especial interés. (enfermedades neurológicas), o evento adverso de Grado 3+ entre BBIBP-CorV y el grupo placebo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Dos eventos adversos graves evaluados como posiblemente relacionados con la vacunación (náuseas graves y síndrome de desmielinización inflamatoria / encefalomielitis diseminada aguda)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produjo una muerte en el ensayo de fase 3, en el grupo de placebo.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identificó un participante con diagnóstico de trombosis en el ensayo de fase 3, en el grupo BBIBP-CorV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Todas las reacciones alérgicas agudas fueron de Grado 1 y 2 en el grupo BBIBP-CorV (sin anafilaxia) y sin diferencias en frecuencia entre los grupos de vacuna y placebo</a:t>
            </a:r>
          </a:p>
        </p:txBody>
      </p:sp>
    </p:spTree>
    <p:extLst>
      <p:ext uri="{BB962C8B-B14F-4D97-AF65-F5344CB8AC3E}">
        <p14:creationId xmlns:p14="http://schemas.microsoft.com/office/powerpoint/2010/main" val="87278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E4DC85E9-E8FB-490D-900F-90A2A62B9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1398A69-A258-49A7-9644-06049D1F6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408" y="331471"/>
            <a:ext cx="10832592" cy="97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Evolución de los casos nuevos en la Pandemia de COVID-19 en el mundo al 10-05-2021.  07:39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5BA21B-6911-4C88-BA39-A6CA4EF8F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380063"/>
              </p:ext>
            </p:extLst>
          </p:nvPr>
        </p:nvGraphicFramePr>
        <p:xfrm>
          <a:off x="1484934" y="1308318"/>
          <a:ext cx="10276536" cy="48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886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 seguridad posterior a la autorización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55C633-DC44-426C-82FE-C48800EB01F0}"/>
              </a:ext>
            </a:extLst>
          </p:cNvPr>
          <p:cNvSpPr txBox="1"/>
          <p:nvPr/>
        </p:nvSpPr>
        <p:spPr>
          <a:xfrm>
            <a:off x="1474470" y="1158260"/>
            <a:ext cx="105273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datos actuales de seguridad posteriores a la autorización se limitan al uso doméstico en China (datos cortados el 30 de diciembre de 2020)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Informe de datos basado en 5,9 millones de personas vacunadas en China- 1.453 eventos adversos informados para una tasa de notificación de 24,6 / 100.000 dosis 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108 reacciones locales notificadas, hubo 2 notificaciones de induración severa y 6 notificaciones de enrojecimiento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severo.e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hinchazón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202 casos de fiebre notificados, 86 se clasificaron como graves (≥38,6 grados Celsius)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11 casos de síntomas del nervio facial, todos evaluados como no relacionados con la vacuna-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Otros informes incluyeron erupción alérgica / urticaria</a:t>
            </a:r>
          </a:p>
        </p:txBody>
      </p:sp>
    </p:spTree>
    <p:extLst>
      <p:ext uri="{BB962C8B-B14F-4D97-AF65-F5344CB8AC3E}">
        <p14:creationId xmlns:p14="http://schemas.microsoft.com/office/powerpoint/2010/main" val="1100182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en grupos de mayor edad (≥60 años)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55C633-DC44-426C-82FE-C48800EB01F0}"/>
              </a:ext>
            </a:extLst>
          </p:cNvPr>
          <p:cNvSpPr txBox="1"/>
          <p:nvPr/>
        </p:nvSpPr>
        <p:spPr>
          <a:xfrm>
            <a:off x="1474470" y="1044863"/>
            <a:ext cx="1052736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Protección clínica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eficacia de la vacuna no se demostró en el ensayo de fase 3 (0 casos en 415 participantes en BBIBP-CorV y grupos de placebo)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inmunogenicidad mostró una alta seropositividad en los adultos mayores, pero menores GMT (ambos para la unión de anticuerpos y anticuerpos neutralizantes) en comparación con los adultos más jóvenes.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Ensayos clínicos (N = 546):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Perfil de seguridad similar al de los adultos más jóvenes, pero con menor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reactogenicidad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en los adultos mayores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No se produjeron eventos adversos graves en adultos ≥60 años en el grupo de la vacuna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Posterior  a la autorización: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han administrado 1,1 millones de dosis de la vacuna BBIBP-CorV a personas de 60 años o más en China.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notificaron ESAVIS en 79 personas, y se consideraron 45 reacciones adversas relacionadas con la vacunación.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más comunes fueron mareos (n = 23), dolor de cabeza (n = 9), fatiga (n = 9), náuseas (n = 7), fiebre (n = 6), vómitos (n = 6), dermatitis alérgica (n = 6)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25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Conclusiones del Grupo de Expertos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F15DC8C-0430-427F-971B-0719666AF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290067"/>
              </p:ext>
            </p:extLst>
          </p:nvPr>
        </p:nvGraphicFramePr>
        <p:xfrm>
          <a:off x="125730" y="1211580"/>
          <a:ext cx="11910061" cy="5634635"/>
        </p:xfrm>
        <a:graphic>
          <a:graphicData uri="http://schemas.openxmlformats.org/drawingml/2006/table">
            <a:tbl>
              <a:tblPr/>
              <a:tblGrid>
                <a:gridCol w="653473">
                  <a:extLst>
                    <a:ext uri="{9D8B030D-6E8A-4147-A177-3AD203B41FA5}">
                      <a16:colId xmlns:a16="http://schemas.microsoft.com/office/drawing/2014/main" val="1266276124"/>
                    </a:ext>
                  </a:extLst>
                </a:gridCol>
                <a:gridCol w="3288442">
                  <a:extLst>
                    <a:ext uri="{9D8B030D-6E8A-4147-A177-3AD203B41FA5}">
                      <a16:colId xmlns:a16="http://schemas.microsoft.com/office/drawing/2014/main" val="2341978251"/>
                    </a:ext>
                  </a:extLst>
                </a:gridCol>
                <a:gridCol w="2771988">
                  <a:extLst>
                    <a:ext uri="{9D8B030D-6E8A-4147-A177-3AD203B41FA5}">
                      <a16:colId xmlns:a16="http://schemas.microsoft.com/office/drawing/2014/main" val="4062790317"/>
                    </a:ext>
                  </a:extLst>
                </a:gridCol>
                <a:gridCol w="5196158">
                  <a:extLst>
                    <a:ext uri="{9D8B030D-6E8A-4147-A177-3AD203B41FA5}">
                      <a16:colId xmlns:a16="http://schemas.microsoft.com/office/drawing/2014/main" val="1698878097"/>
                    </a:ext>
                  </a:extLst>
                </a:gridCol>
              </a:tblGrid>
              <a:tr h="63457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Calificación de la Evidencia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Declaracion sobre la calidad de la evidencia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Juicio del grupo de trabajo SAGE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148591"/>
                  </a:ext>
                </a:extLst>
              </a:tr>
              <a:tr h="61176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Eficacia contra COVID-19 confirmada PCR  (adultos)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Alto nivel de confianza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Estamos muy seguros de que 2 dosis de BBIBP-CorV son eficaces para prevenir el COVID confirmado por PCR en adultos (18-59 años)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682557"/>
                  </a:ext>
                </a:extLst>
              </a:tr>
              <a:tr h="61176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Eventos adversos graves (adultos)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Nivel moderado de confianza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Tenemos una confianza moderada en el riesgo de eventos adversos graves después de una o dos dosis de  BBIBP-CorV en adultos (18-59 años) es bajo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178879"/>
                  </a:ext>
                </a:extLst>
              </a:tr>
              <a:tr h="62237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Eficacia contra COVID-19 confirmada PCR  (adultos)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Nivel de confianza bajo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Tenemos poca confianza en la calidad de la evidencia de que 2 dosis de BBIBP-CorV son eficaces en prevenir COVID-19 en adultos mayores (≥60 años) confirmado por PCR 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387776"/>
                  </a:ext>
                </a:extLst>
              </a:tr>
              <a:tr h="92746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Eventos adversos graves (adultos mayores)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Nivel de confianza muy bajo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Tenemos muy poca confianza en la calidad de la evidencia de que el riesgo de eventos adversos graves después de una o dos dosis de BBIBP-CorV en adultos mayores (≥60 años) es bajo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37643"/>
                  </a:ext>
                </a:extLst>
              </a:tr>
              <a:tr h="122034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Eficacia contra COVID-19 confirmada PCR  (individuos con comorbilidades o estados de salud que aumentan el riesgo de padecer graves COVID-19)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Nivel de confianza muy bajo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Tenemos muy poca confianza en la calidad de la evidencia de que dos dosis de BBIBP-CorV son eficaces en prevenir COVID-19 confirmado por PCR enn individuos con comornilida o estados de  salud que aumentan riesgo de COVID-19 grave como se incluyó en el ensayo clínico.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419171"/>
                  </a:ext>
                </a:extLst>
              </a:tr>
              <a:tr h="91525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Eventos adversos graves para la seguridad (personas con comorbilidades o estado de salud que aumentan riesgo de COVI-19 grave)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Nivel de confianza muy bajo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cs typeface="Arial" panose="020B0604020202020204" pitchFamily="34" charset="0"/>
                        </a:rPr>
                        <a:t>Tenemos muy poca confianza en la calidad de la evidencia de que el riesgo de eventos adversos graves en personas con comorbilidad o estados de salud que aumentan el riesgo de VOID-19 grave después de una o dos dosis de BBIBP-CorV es bajo.</a:t>
                      </a:r>
                    </a:p>
                  </a:txBody>
                  <a:tcPr marL="5584" marR="5584" marT="5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72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775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Protección contra variantes preocupantes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55C633-DC44-426C-82FE-C48800EB01F0}"/>
              </a:ext>
            </a:extLst>
          </p:cNvPr>
          <p:cNvSpPr txBox="1"/>
          <p:nvPr/>
        </p:nvSpPr>
        <p:spPr>
          <a:xfrm>
            <a:off x="1474470" y="2816513"/>
            <a:ext cx="105273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El estudio de neutralización cruzada sugiere neutralización pero con títulos reducidos contra B.1.351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La eficacia provisional contra variantes de interés no se pudo evaluar en los ensayos clínicos de fase 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Aún no hay estudios de efectividad de la vacuna para informar la protección contra variantes preocupantes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31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41210-0EC1-4121-A475-7735D3121C93}"/>
              </a:ext>
            </a:extLst>
          </p:cNvPr>
          <p:cNvSpPr txBox="1"/>
          <p:nvPr/>
        </p:nvSpPr>
        <p:spPr>
          <a:xfrm>
            <a:off x="1474470" y="297180"/>
            <a:ext cx="10344150" cy="519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Lagunas de evidencia</a:t>
            </a:r>
            <a:endParaRPr lang="es-PE" sz="2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BD61E2-CA79-4766-86A3-71552297A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5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55C633-DC44-426C-82FE-C48800EB01F0}"/>
              </a:ext>
            </a:extLst>
          </p:cNvPr>
          <p:cNvSpPr txBox="1"/>
          <p:nvPr/>
        </p:nvSpPr>
        <p:spPr>
          <a:xfrm>
            <a:off x="1474470" y="1544062"/>
            <a:ext cx="105273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Protección contra enfermedades graves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Duración de la protección, necesidad de dosis de refuerzo y riesgo futuro de aumento asociado a la vacuna enfermedad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Protección contra variantes preocupantes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Seguridad durante el embarazo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Seguridad y protección clínica en adultos mayores, aquellos con enfermedades subyacentes y otros subpoblaciones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eventos adversos raros detectados a través de la seguridad posterior a la autorización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1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 lago&#10;&#10;Descripción generada automáticamente">
            <a:extLst>
              <a:ext uri="{FF2B5EF4-FFF2-40B4-BE49-F238E27FC236}">
                <a16:creationId xmlns:a16="http://schemas.microsoft.com/office/drawing/2014/main" id="{3B2F3306-E888-4A6C-A967-C50FD4A9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930"/>
            <a:ext cx="12192000" cy="695986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7D6BB1-B31F-404A-AA02-547C018B096D}"/>
              </a:ext>
            </a:extLst>
          </p:cNvPr>
          <p:cNvSpPr txBox="1">
            <a:spLocks/>
          </p:cNvSpPr>
          <p:nvPr/>
        </p:nvSpPr>
        <p:spPr>
          <a:xfrm>
            <a:off x="4164037" y="6355492"/>
            <a:ext cx="6810233" cy="808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Río Amazonas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Perú,  Colombia y Brasil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633E62-2654-4169-8743-41EDD00B3D66}"/>
              </a:ext>
            </a:extLst>
          </p:cNvPr>
          <p:cNvSpPr txBox="1"/>
          <p:nvPr/>
        </p:nvSpPr>
        <p:spPr>
          <a:xfrm>
            <a:off x="0" y="4231834"/>
            <a:ext cx="12365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Situación epidemiológica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a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  <a:sym typeface="Arial"/>
              </a:rPr>
              <a:t>vances de vacunación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F387078-E8E3-41FC-AB67-65AC54AA7612}"/>
              </a:ext>
            </a:extLst>
          </p:cNvPr>
          <p:cNvSpPr/>
          <p:nvPr/>
        </p:nvSpPr>
        <p:spPr>
          <a:xfrm>
            <a:off x="804719" y="6135925"/>
            <a:ext cx="1058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Elaborado ORAS-CONHU a partir de datos de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https://www.worldometers.info/coronavirus/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Institutos Nacionales de Estadística de los países andinos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EB0F1E0-60FA-42AA-9A25-C85B984D56C3}"/>
              </a:ext>
            </a:extLst>
          </p:cNvPr>
          <p:cNvGraphicFramePr>
            <a:graphicFrameLocks noGrp="1"/>
          </p:cNvGraphicFramePr>
          <p:nvPr/>
        </p:nvGraphicFramePr>
        <p:xfrm>
          <a:off x="276057" y="1382149"/>
          <a:ext cx="11639886" cy="475377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78673">
                  <a:extLst>
                    <a:ext uri="{9D8B030D-6E8A-4147-A177-3AD203B41FA5}">
                      <a16:colId xmlns:a16="http://schemas.microsoft.com/office/drawing/2014/main" val="1067858858"/>
                    </a:ext>
                  </a:extLst>
                </a:gridCol>
                <a:gridCol w="1561130">
                  <a:extLst>
                    <a:ext uri="{9D8B030D-6E8A-4147-A177-3AD203B41FA5}">
                      <a16:colId xmlns:a16="http://schemas.microsoft.com/office/drawing/2014/main" val="362800782"/>
                    </a:ext>
                  </a:extLst>
                </a:gridCol>
                <a:gridCol w="1991427">
                  <a:extLst>
                    <a:ext uri="{9D8B030D-6E8A-4147-A177-3AD203B41FA5}">
                      <a16:colId xmlns:a16="http://schemas.microsoft.com/office/drawing/2014/main" val="825911723"/>
                    </a:ext>
                  </a:extLst>
                </a:gridCol>
                <a:gridCol w="2084012">
                  <a:extLst>
                    <a:ext uri="{9D8B030D-6E8A-4147-A177-3AD203B41FA5}">
                      <a16:colId xmlns:a16="http://schemas.microsoft.com/office/drawing/2014/main" val="3911272892"/>
                    </a:ext>
                  </a:extLst>
                </a:gridCol>
                <a:gridCol w="2067442">
                  <a:extLst>
                    <a:ext uri="{9D8B030D-6E8A-4147-A177-3AD203B41FA5}">
                      <a16:colId xmlns:a16="http://schemas.microsoft.com/office/drawing/2014/main" val="1133948901"/>
                    </a:ext>
                  </a:extLst>
                </a:gridCol>
                <a:gridCol w="1757202">
                  <a:extLst>
                    <a:ext uri="{9D8B030D-6E8A-4147-A177-3AD203B41FA5}">
                      <a16:colId xmlns:a16="http://schemas.microsoft.com/office/drawing/2014/main" val="1280588341"/>
                    </a:ext>
                  </a:extLst>
                </a:gridCol>
              </a:tblGrid>
              <a:tr h="980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5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País</a:t>
                      </a:r>
                      <a:endParaRPr lang="es-CO" sz="15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Casos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Totales</a:t>
                      </a:r>
                      <a:endParaRPr lang="es-CO" sz="15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Muertes     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totales</a:t>
                      </a:r>
                      <a:endParaRPr lang="es-CO" sz="15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Total</a:t>
                      </a:r>
                      <a:br>
                        <a:rPr lang="es-CO" sz="1500" b="1" dirty="0">
                          <a:effectLst/>
                        </a:rPr>
                      </a:br>
                      <a:r>
                        <a:rPr lang="es-CO" sz="1500" b="1" dirty="0">
                          <a:effectLst/>
                        </a:rPr>
                        <a:t>recuperados</a:t>
                      </a:r>
                      <a:endParaRPr lang="es-CO" sz="15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Total Casos/ </a:t>
                      </a:r>
                      <a:br>
                        <a:rPr lang="es-CO" sz="1500" b="1" dirty="0">
                          <a:effectLst/>
                        </a:rPr>
                      </a:br>
                      <a:r>
                        <a:rPr lang="es-CO" sz="1500" b="1" dirty="0">
                          <a:effectLst/>
                        </a:rPr>
                        <a:t>1 millón de habitantes</a:t>
                      </a:r>
                      <a:endParaRPr lang="es-CO" sz="15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b="1" dirty="0">
                          <a:effectLst/>
                        </a:rPr>
                        <a:t>Muertes /</a:t>
                      </a:r>
                      <a:br>
                        <a:rPr lang="es-CO" sz="1500" b="1" dirty="0">
                          <a:effectLst/>
                        </a:rPr>
                      </a:br>
                      <a:r>
                        <a:rPr lang="es-CO" sz="1500" b="1" dirty="0">
                          <a:effectLst/>
                        </a:rPr>
                        <a:t>1 millón habitantes</a:t>
                      </a:r>
                      <a:endParaRPr lang="es-CO" sz="15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2622691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500" b="1" dirty="0"/>
                        <a:t>Bolivia</a:t>
                      </a:r>
                      <a:endParaRPr lang="es-CO" sz="15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318,610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261,552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26,981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598304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500" b="1" dirty="0"/>
                        <a:t>Chile</a:t>
                      </a:r>
                      <a:endParaRPr lang="es-CO" sz="15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1,247,469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1,183,155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4298591"/>
                  </a:ext>
                </a:extLst>
              </a:tr>
              <a:tr h="544304">
                <a:tc>
                  <a:txBody>
                    <a:bodyPr/>
                    <a:lstStyle/>
                    <a:p>
                      <a:pPr algn="l"/>
                      <a:r>
                        <a:rPr lang="x-none" sz="1500" b="1" dirty="0"/>
                        <a:t>Colombia</a:t>
                      </a:r>
                      <a:endParaRPr lang="es-CO" sz="15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3,002,758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77,854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2,819,874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58,482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469343"/>
                  </a:ext>
                </a:extLst>
              </a:tr>
              <a:tr h="544304">
                <a:tc>
                  <a:txBody>
                    <a:bodyPr/>
                    <a:lstStyle/>
                    <a:p>
                      <a:pPr algn="l"/>
                      <a:r>
                        <a:rPr lang="x-none" sz="1500" b="1" dirty="0"/>
                        <a:t>Ecuador</a:t>
                      </a:r>
                      <a:endParaRPr lang="es-CO" sz="15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400,296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342,878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22,399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733747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500" b="1" dirty="0"/>
                        <a:t>Perú</a:t>
                      </a:r>
                      <a:endParaRPr lang="es-CO" sz="15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1,850,290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1,720,665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9084561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l"/>
                      <a:r>
                        <a:rPr lang="x-none" sz="1500" b="1" dirty="0"/>
                        <a:t>Venezuela</a:t>
                      </a:r>
                      <a:endParaRPr lang="es-CO" sz="15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207,870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190,768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8380434"/>
                  </a:ext>
                </a:extLst>
              </a:tr>
              <a:tr h="536989">
                <a:tc>
                  <a:txBody>
                    <a:bodyPr/>
                    <a:lstStyle/>
                    <a:p>
                      <a:pPr algn="ctr"/>
                      <a:r>
                        <a:rPr lang="es-419" sz="15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s-CO" sz="1500" b="1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7,027,293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203,916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6,518,892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317703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E2ADAE8-D631-4311-8E6C-6C03116D7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376" y="0"/>
            <a:ext cx="12083319" cy="17801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96941" y="75744"/>
            <a:ext cx="11380109" cy="815609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COVID-19 en los países andinos</a:t>
            </a:r>
            <a:br>
              <a:rPr lang="es-ES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 de mayo 2021 –  Hora 7:30</a:t>
            </a:r>
            <a:endParaRPr lang="es-PE" sz="20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3A64F-335A-4937-A436-0E84C58CFA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60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D7CFB7-134C-4267-AFE9-3F80CD23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871" y="-39762"/>
            <a:ext cx="12083319" cy="1780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6FE3AB-7180-4BC7-91E1-EBC3B62DE2EA}"/>
              </a:ext>
            </a:extLst>
          </p:cNvPr>
          <p:cNvSpPr txBox="1"/>
          <p:nvPr/>
        </p:nvSpPr>
        <p:spPr>
          <a:xfrm>
            <a:off x="1994848" y="6280894"/>
            <a:ext cx="820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OurWorldInData  y The New York Times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https://www.nytimes.com/interactive/2021/world/covid-vaccinations-tracker.html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FFE6C7-CEB9-427A-967B-F1BF03CE7AAC}"/>
              </a:ext>
            </a:extLst>
          </p:cNvPr>
          <p:cNvSpPr txBox="1"/>
          <p:nvPr/>
        </p:nvSpPr>
        <p:spPr>
          <a:xfrm>
            <a:off x="366552" y="-39762"/>
            <a:ext cx="9622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Avances en la vacunación contra el coronavirus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10 de mayo 2021 –  Hora 8:15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AFBD2-68D0-422C-A242-52F9A28F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A843C2-DF1E-4CBC-AC06-6AFF5F264DB9}"/>
              </a:ext>
            </a:extLst>
          </p:cNvPr>
          <p:cNvSpPr txBox="1"/>
          <p:nvPr/>
        </p:nvSpPr>
        <p:spPr>
          <a:xfrm>
            <a:off x="4037912" y="5690107"/>
            <a:ext cx="451524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Dosis aplicadas: </a:t>
            </a:r>
            <a:r>
              <a:rPr kumimoji="0" lang="es-CO" sz="2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26,413,471</a:t>
            </a:r>
            <a:r>
              <a:rPr kumimoji="0" lang="es-CO" sz="2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B43D9DC-3353-4272-B641-F43DCFD8200A}"/>
              </a:ext>
            </a:extLst>
          </p:cNvPr>
          <p:cNvGraphicFramePr>
            <a:graphicFrameLocks noGrp="1"/>
          </p:cNvGraphicFramePr>
          <p:nvPr/>
        </p:nvGraphicFramePr>
        <p:xfrm>
          <a:off x="366552" y="1652955"/>
          <a:ext cx="11458895" cy="376714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12089">
                  <a:extLst>
                    <a:ext uri="{9D8B030D-6E8A-4147-A177-3AD203B41FA5}">
                      <a16:colId xmlns:a16="http://schemas.microsoft.com/office/drawing/2014/main" val="2509777664"/>
                    </a:ext>
                  </a:extLst>
                </a:gridCol>
                <a:gridCol w="1460744">
                  <a:extLst>
                    <a:ext uri="{9D8B030D-6E8A-4147-A177-3AD203B41FA5}">
                      <a16:colId xmlns:a16="http://schemas.microsoft.com/office/drawing/2014/main" val="2861649739"/>
                    </a:ext>
                  </a:extLst>
                </a:gridCol>
                <a:gridCol w="2180844">
                  <a:extLst>
                    <a:ext uri="{9D8B030D-6E8A-4147-A177-3AD203B41FA5}">
                      <a16:colId xmlns:a16="http://schemas.microsoft.com/office/drawing/2014/main" val="896989540"/>
                    </a:ext>
                  </a:extLst>
                </a:gridCol>
                <a:gridCol w="1742946">
                  <a:extLst>
                    <a:ext uri="{9D8B030D-6E8A-4147-A177-3AD203B41FA5}">
                      <a16:colId xmlns:a16="http://schemas.microsoft.com/office/drawing/2014/main" val="1303721351"/>
                    </a:ext>
                  </a:extLst>
                </a:gridCol>
                <a:gridCol w="1742946">
                  <a:extLst>
                    <a:ext uri="{9D8B030D-6E8A-4147-A177-3AD203B41FA5}">
                      <a16:colId xmlns:a16="http://schemas.microsoft.com/office/drawing/2014/main" val="24513784"/>
                    </a:ext>
                  </a:extLst>
                </a:gridCol>
                <a:gridCol w="1473719">
                  <a:extLst>
                    <a:ext uri="{9D8B030D-6E8A-4147-A177-3AD203B41FA5}">
                      <a16:colId xmlns:a16="http://schemas.microsoft.com/office/drawing/2014/main" val="577855124"/>
                    </a:ext>
                  </a:extLst>
                </a:gridCol>
                <a:gridCol w="1445607">
                  <a:extLst>
                    <a:ext uri="{9D8B030D-6E8A-4147-A177-3AD203B41FA5}">
                      <a16:colId xmlns:a16="http://schemas.microsoft.com/office/drawing/2014/main" val="2481684906"/>
                    </a:ext>
                  </a:extLst>
                </a:gridCol>
              </a:tblGrid>
              <a:tr h="53864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Puesto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Países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Principales vacunas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Dosis administradas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% de población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478560"/>
                  </a:ext>
                </a:extLst>
              </a:tr>
              <a:tr h="2697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 dirty="0">
                          <a:effectLst/>
                        </a:rPr>
                        <a:t>Por 100 personas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 dirty="0">
                          <a:effectLst/>
                        </a:rPr>
                        <a:t>Total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Vacunado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kern="1200" dirty="0">
                          <a:effectLst/>
                        </a:rPr>
                        <a:t>Total/ vacunado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2031362"/>
                  </a:ext>
                </a:extLst>
              </a:tr>
              <a:tr h="65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86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Bolivia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Oxford / AstraZeneca, Sinopharm / Sputnik V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7,6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</a:rPr>
                        <a:t>878,563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5,5 %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2,1 %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276873"/>
                  </a:ext>
                </a:extLst>
              </a:tr>
              <a:tr h="415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6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Chile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Pfizer / BioNTech, Sinovac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83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</a:rPr>
                        <a:t>15,703,842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45 %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38 %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5469590"/>
                  </a:ext>
                </a:extLst>
              </a:tr>
              <a:tr h="321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78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Colombia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Pfizer/BioNTech, Sinovac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12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</a:rPr>
                        <a:t>6,246,196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7,7 %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4,4 %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20883302"/>
                  </a:ext>
                </a:extLst>
              </a:tr>
              <a:tr h="321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88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Ecuador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Pfizer/BioNTech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7.2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</a:rPr>
                        <a:t>1,245,822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5,7 %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1,5 %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17766006"/>
                  </a:ext>
                </a:extLst>
              </a:tr>
              <a:tr h="321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94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Perú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Pfizer / BioNTech, Sinopharm /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6.0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</a:rPr>
                        <a:t>2,089,048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4,0 %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2,0 %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56076383"/>
                  </a:ext>
                </a:extLst>
              </a:tr>
              <a:tr h="321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136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Venezuela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Sputnik V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0,9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</a:rPr>
                        <a:t>250,000</a:t>
                      </a:r>
                      <a:endParaRPr lang="es-C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</a:rPr>
                        <a:t>0,9 %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</a:rPr>
                        <a:t>-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79417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62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6A6EAE-4A09-4FAB-A14B-D0B509F1B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D5C2E1-CE7B-4FA4-A0B1-D7DC1D7A87AE}"/>
              </a:ext>
            </a:extLst>
          </p:cNvPr>
          <p:cNvSpPr txBox="1"/>
          <p:nvPr/>
        </p:nvSpPr>
        <p:spPr>
          <a:xfrm>
            <a:off x="896010" y="2290743"/>
            <a:ext cx="10850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  <a:sym typeface="Arial"/>
              </a:rPr>
              <a:t>BOLIVIA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90B2BE-1E5C-426F-A712-E031648E69D3}"/>
              </a:ext>
            </a:extLst>
          </p:cNvPr>
          <p:cNvSpPr txBox="1"/>
          <p:nvPr/>
        </p:nvSpPr>
        <p:spPr>
          <a:xfrm>
            <a:off x="5393020" y="6245816"/>
            <a:ext cx="381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Salar de Uyuni</a:t>
            </a:r>
          </a:p>
        </p:txBody>
      </p:sp>
    </p:spTree>
    <p:extLst>
      <p:ext uri="{BB962C8B-B14F-4D97-AF65-F5344CB8AC3E}">
        <p14:creationId xmlns:p14="http://schemas.microsoft.com/office/powerpoint/2010/main" val="1200710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A151A9-DC0D-4B20-9946-B72D56C2BF03}"/>
              </a:ext>
            </a:extLst>
          </p:cNvPr>
          <p:cNvSpPr txBox="1"/>
          <p:nvPr/>
        </p:nvSpPr>
        <p:spPr>
          <a:xfrm>
            <a:off x="2936283" y="6362380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https://www.minsalud.gob.bo/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5603F6-C6E1-4C7E-BDFC-8AAF6769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5" y="174344"/>
            <a:ext cx="11055549" cy="618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6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E4DC85E9-E8FB-490D-900F-90A2A62B9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1398A69-A258-49A7-9644-06049D1F6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408" y="331471"/>
            <a:ext cx="10832592" cy="97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Fallecido</a:t>
            </a:r>
            <a:r>
              <a:rPr lang="es-P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por </a:t>
            </a: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COVID-19 en el mundo </a:t>
            </a:r>
            <a:b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 10-05-2021.  07:40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5BA21B-6911-4C88-BA39-A6CA4EF8F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002907"/>
              </p:ext>
            </p:extLst>
          </p:nvPr>
        </p:nvGraphicFramePr>
        <p:xfrm>
          <a:off x="1484934" y="1308318"/>
          <a:ext cx="10276536" cy="48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9408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F533B4B-A424-4E2B-AFE8-71E22EFFC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214" y="-43304"/>
            <a:ext cx="12089416" cy="178018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68A0DC1-FC2D-4A69-83F1-43A6A5641D90}"/>
              </a:ext>
            </a:extLst>
          </p:cNvPr>
          <p:cNvSpPr txBox="1">
            <a:spLocks/>
          </p:cNvSpPr>
          <p:nvPr/>
        </p:nvSpPr>
        <p:spPr>
          <a:xfrm>
            <a:off x="-1216650" y="876359"/>
            <a:ext cx="9881938" cy="23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Avances vacunación COVID-19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Bolivia</a:t>
            </a: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9BD975-55A1-45A8-9B46-DDD4EA32A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51" y="-48752"/>
            <a:ext cx="4857750" cy="9334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E3C0E5-BD3E-4295-A948-A8A2BDFCC84B}"/>
              </a:ext>
            </a:extLst>
          </p:cNvPr>
          <p:cNvSpPr txBox="1"/>
          <p:nvPr/>
        </p:nvSpPr>
        <p:spPr>
          <a:xfrm>
            <a:off x="2744373" y="6504461"/>
            <a:ext cx="6703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https://www.boliviasegura.gob.bo/index.php/category/estadistica/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A06256-41E5-4D2C-9965-1C6CE6152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80" y="1255058"/>
            <a:ext cx="7923627" cy="52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32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21651-06B1-412D-83BB-4FEF2250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5596B6-7739-4AA9-88FE-E973782BF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7F877-0B45-4D4F-8F46-716EFBAF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77E6D-DCB5-4A67-9FFC-E8EF5478DC72}"/>
              </a:ext>
            </a:extLst>
          </p:cNvPr>
          <p:cNvSpPr txBox="1"/>
          <p:nvPr/>
        </p:nvSpPr>
        <p:spPr>
          <a:xfrm>
            <a:off x="4920915" y="1459760"/>
            <a:ext cx="218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Salto del Laja, Chile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F424B2-8AB5-404C-BA14-B4804B589FCA}"/>
              </a:ext>
            </a:extLst>
          </p:cNvPr>
          <p:cNvSpPr txBox="1"/>
          <p:nvPr/>
        </p:nvSpPr>
        <p:spPr>
          <a:xfrm>
            <a:off x="-6351" y="444097"/>
            <a:ext cx="11135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191597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8814952-484A-4C53-9185-0AA33643E243}"/>
              </a:ext>
            </a:extLst>
          </p:cNvPr>
          <p:cNvSpPr txBox="1"/>
          <p:nvPr/>
        </p:nvSpPr>
        <p:spPr>
          <a:xfrm>
            <a:off x="1890255" y="6515679"/>
            <a:ext cx="8967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https://www.minsal.cl/nuevo-coronavirus-2019-ncov/casos-confirmados-en-chile-covid-19/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0B8A422-4928-4C0A-9B2E-F5682263C03C}"/>
              </a:ext>
            </a:extLst>
          </p:cNvPr>
          <p:cNvGraphicFramePr>
            <a:graphicFrameLocks noGrp="1"/>
          </p:cNvGraphicFramePr>
          <p:nvPr/>
        </p:nvGraphicFramePr>
        <p:xfrm>
          <a:off x="157655" y="236483"/>
          <a:ext cx="11634954" cy="608022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18064">
                  <a:extLst>
                    <a:ext uri="{9D8B030D-6E8A-4147-A177-3AD203B41FA5}">
                      <a16:colId xmlns:a16="http://schemas.microsoft.com/office/drawing/2014/main" val="2491681928"/>
                    </a:ext>
                  </a:extLst>
                </a:gridCol>
                <a:gridCol w="1418064">
                  <a:extLst>
                    <a:ext uri="{9D8B030D-6E8A-4147-A177-3AD203B41FA5}">
                      <a16:colId xmlns:a16="http://schemas.microsoft.com/office/drawing/2014/main" val="3108649515"/>
                    </a:ext>
                  </a:extLst>
                </a:gridCol>
                <a:gridCol w="1042190">
                  <a:extLst>
                    <a:ext uri="{9D8B030D-6E8A-4147-A177-3AD203B41FA5}">
                      <a16:colId xmlns:a16="http://schemas.microsoft.com/office/drawing/2014/main" val="3528300431"/>
                    </a:ext>
                  </a:extLst>
                </a:gridCol>
                <a:gridCol w="1042190">
                  <a:extLst>
                    <a:ext uri="{9D8B030D-6E8A-4147-A177-3AD203B41FA5}">
                      <a16:colId xmlns:a16="http://schemas.microsoft.com/office/drawing/2014/main" val="935810820"/>
                    </a:ext>
                  </a:extLst>
                </a:gridCol>
                <a:gridCol w="1042190">
                  <a:extLst>
                    <a:ext uri="{9D8B030D-6E8A-4147-A177-3AD203B41FA5}">
                      <a16:colId xmlns:a16="http://schemas.microsoft.com/office/drawing/2014/main" val="2140956385"/>
                    </a:ext>
                  </a:extLst>
                </a:gridCol>
                <a:gridCol w="1418064">
                  <a:extLst>
                    <a:ext uri="{9D8B030D-6E8A-4147-A177-3AD203B41FA5}">
                      <a16:colId xmlns:a16="http://schemas.microsoft.com/office/drawing/2014/main" val="54306575"/>
                    </a:ext>
                  </a:extLst>
                </a:gridCol>
                <a:gridCol w="1418064">
                  <a:extLst>
                    <a:ext uri="{9D8B030D-6E8A-4147-A177-3AD203B41FA5}">
                      <a16:colId xmlns:a16="http://schemas.microsoft.com/office/drawing/2014/main" val="20004530"/>
                    </a:ext>
                  </a:extLst>
                </a:gridCol>
                <a:gridCol w="1418064">
                  <a:extLst>
                    <a:ext uri="{9D8B030D-6E8A-4147-A177-3AD203B41FA5}">
                      <a16:colId xmlns:a16="http://schemas.microsoft.com/office/drawing/2014/main" val="286936291"/>
                    </a:ext>
                  </a:extLst>
                </a:gridCol>
                <a:gridCol w="1418064">
                  <a:extLst>
                    <a:ext uri="{9D8B030D-6E8A-4147-A177-3AD203B41FA5}">
                      <a16:colId xmlns:a16="http://schemas.microsoft.com/office/drawing/2014/main" val="3545470379"/>
                    </a:ext>
                  </a:extLst>
                </a:gridCol>
              </a:tblGrid>
              <a:tr h="24840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5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Casos COVID-19 en Chile 9 de mayo de 2021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850696"/>
                  </a:ext>
                </a:extLst>
              </a:tr>
              <a:tr h="1072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Casos confirmados acumulados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Casos nuevos</a:t>
                      </a:r>
                      <a:br>
                        <a:rPr lang="es-CO" sz="1500">
                          <a:effectLst/>
                        </a:rPr>
                      </a:br>
                      <a:r>
                        <a:rPr lang="es-CO" sz="1500">
                          <a:effectLst/>
                        </a:rPr>
                        <a:t>totales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Casos</a:t>
                      </a:r>
                      <a:br>
                        <a:rPr lang="es-CO" sz="1500">
                          <a:effectLst/>
                        </a:rPr>
                      </a:br>
                      <a:r>
                        <a:rPr lang="es-CO" sz="1500">
                          <a:effectLst/>
                        </a:rPr>
                        <a:t>nuevos con síntomas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Casos nuevos sin síntomas</a:t>
                      </a:r>
                      <a:br>
                        <a:rPr lang="es-CO" sz="1500">
                          <a:effectLst/>
                        </a:rPr>
                      </a:b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Casos nuevos sin notificar</a:t>
                      </a:r>
                      <a:br>
                        <a:rPr lang="es-CO" sz="1500" dirty="0">
                          <a:effectLst/>
                        </a:rPr>
                      </a:b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Casos activos confirmados</a:t>
                      </a:r>
                      <a:br>
                        <a:rPr lang="es-CO" sz="1500" dirty="0">
                          <a:effectLst/>
                        </a:rPr>
                      </a:b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Fallecidos totales</a:t>
                      </a:r>
                      <a:br>
                        <a:rPr lang="es-CO" sz="1500" dirty="0">
                          <a:effectLst/>
                        </a:rPr>
                      </a:b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Casos confirmados recuperados 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9426470"/>
                  </a:ext>
                </a:extLst>
              </a:tr>
              <a:tr h="346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Arica y Parinacota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20.935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695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410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19.816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219665"/>
                  </a:ext>
                </a:extLst>
              </a:tr>
              <a:tr h="2380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Tarapacá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34.733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790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637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33.297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0971579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Antofagasta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49.990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154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988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986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47.965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7218101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Atacama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19.075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819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208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18.057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1684840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Coquimbo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33.465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174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1.030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640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31.779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0759822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Valparaíso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89.065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492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333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3.029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2.375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83.600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5972270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RM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516.649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2.074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1.396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518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160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14.172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14.519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487.548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2421202"/>
                  </a:ext>
                </a:extLst>
              </a:tr>
              <a:tr h="227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O’Higgins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50.361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268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170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1.774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1.085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47.498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0004877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Maule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75.155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479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329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142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3.202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1.258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70.664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5342277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Ñuble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27.168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862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468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25.835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9694463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Biobío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119.341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468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350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2.959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1.935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114.391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9661871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Araucanía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74.716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441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165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2.675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934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71.083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8107122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Los Ríos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35.089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166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109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1.064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395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33.638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9126074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Los Lagos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70.857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237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173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1.462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962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68.415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0074254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Aysén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4.576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213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4.334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0101708"/>
                  </a:ext>
                </a:extLst>
              </a:tr>
              <a:tr h="24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Magallanes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26.240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97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77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672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375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25.181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308072"/>
                  </a:ext>
                </a:extLst>
              </a:tr>
              <a:tr h="346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Desconocida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0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5317471"/>
                  </a:ext>
                </a:extLst>
              </a:tr>
              <a:tr h="22770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Total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1.247.469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5.521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3.714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1.531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276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36.406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</a:rPr>
                        <a:t>27.218</a:t>
                      </a:r>
                      <a:endParaRPr lang="es-CO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</a:rPr>
                        <a:t>1.183.155</a:t>
                      </a:r>
                      <a:endParaRPr lang="es-C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500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556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A6096E7B-6FAD-422A-A95D-9653161FD209}"/>
              </a:ext>
            </a:extLst>
          </p:cNvPr>
          <p:cNvSpPr txBox="1"/>
          <p:nvPr/>
        </p:nvSpPr>
        <p:spPr>
          <a:xfrm>
            <a:off x="264995" y="3068944"/>
            <a:ext cx="46704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15,703,842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Dosis aplicadas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16042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Chile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36373-B6EE-4051-A610-603FE78B3B34}"/>
              </a:ext>
            </a:extLst>
          </p:cNvPr>
          <p:cNvSpPr txBox="1"/>
          <p:nvPr/>
        </p:nvSpPr>
        <p:spPr>
          <a:xfrm>
            <a:off x="4518937" y="6451894"/>
            <a:ext cx="61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https://www.gob.cl/yomevacuno/</a:t>
            </a:r>
          </a:p>
        </p:txBody>
      </p:sp>
      <p:sp>
        <p:nvSpPr>
          <p:cNvPr id="10" name="Google Shape;564;p27">
            <a:extLst>
              <a:ext uri="{FF2B5EF4-FFF2-40B4-BE49-F238E27FC236}">
                <a16:creationId xmlns:a16="http://schemas.microsoft.com/office/drawing/2014/main" id="{FB7F0CA6-9226-4CB7-A3ED-EB34FF9A0B5C}"/>
              </a:ext>
            </a:extLst>
          </p:cNvPr>
          <p:cNvSpPr txBox="1"/>
          <p:nvPr/>
        </p:nvSpPr>
        <p:spPr>
          <a:xfrm>
            <a:off x="298825" y="5909659"/>
            <a:ext cx="609321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Chile comenzó vacunación en diciembre de 2020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4419045-B256-4F8B-BF94-D2A2C0E129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9B601BB-3A5C-4431-AD5F-3E5C3EA0F571}"/>
              </a:ext>
            </a:extLst>
          </p:cNvPr>
          <p:cNvSpPr/>
          <p:nvPr/>
        </p:nvSpPr>
        <p:spPr>
          <a:xfrm>
            <a:off x="523908" y="3184411"/>
            <a:ext cx="531654" cy="548028"/>
          </a:xfrm>
          <a:prstGeom prst="rightArrow">
            <a:avLst>
              <a:gd name="adj1" fmla="val 50000"/>
              <a:gd name="adj2" fmla="val 5264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C928F-02A5-4858-99FD-B5BAFD4A1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003" y="1344919"/>
            <a:ext cx="7029450" cy="1724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DE5510-6FBB-4F9C-A1A8-BCA6E8C0F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003" y="3681240"/>
            <a:ext cx="7029450" cy="21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67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DEAC6-1657-410A-8A97-A92FE517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87ECFE-9B34-476D-B353-E5E213EE0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28153A-1DF2-408F-B574-5AB66735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82985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9A6F85-B135-4FEE-89D2-402A5E643786}"/>
              </a:ext>
            </a:extLst>
          </p:cNvPr>
          <p:cNvSpPr txBox="1"/>
          <p:nvPr/>
        </p:nvSpPr>
        <p:spPr>
          <a:xfrm>
            <a:off x="7534192" y="183793"/>
            <a:ext cx="6239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Parque Nacional Natural Sumapaz. Colombia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FDA7AD-6636-4DCB-8249-BDDA763BBAF5}"/>
              </a:ext>
            </a:extLst>
          </p:cNvPr>
          <p:cNvSpPr txBox="1"/>
          <p:nvPr/>
        </p:nvSpPr>
        <p:spPr>
          <a:xfrm>
            <a:off x="393031" y="4127903"/>
            <a:ext cx="11405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1574878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1E0507-F5E0-4B54-9193-E128ADF0622B}"/>
              </a:ext>
            </a:extLst>
          </p:cNvPr>
          <p:cNvSpPr/>
          <p:nvPr/>
        </p:nvSpPr>
        <p:spPr>
          <a:xfrm>
            <a:off x="8349490" y="6354776"/>
            <a:ext cx="1847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5E22447-8E53-4210-AD40-806AB4B9E0B5}"/>
              </a:ext>
            </a:extLst>
          </p:cNvPr>
          <p:cNvSpPr/>
          <p:nvPr/>
        </p:nvSpPr>
        <p:spPr>
          <a:xfrm>
            <a:off x="143370" y="6409640"/>
            <a:ext cx="846676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https://www.minsalud.gov.co/salud/publica/PET/Paginas/Covid-19_copia.aspx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BA9BF2-02AE-4F96-907E-99196EA2E7C6}"/>
              </a:ext>
            </a:extLst>
          </p:cNvPr>
          <p:cNvSpPr/>
          <p:nvPr/>
        </p:nvSpPr>
        <p:spPr>
          <a:xfrm>
            <a:off x="5726204" y="6405116"/>
            <a:ext cx="398795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https://coronaviruscolombia.gov.co/Covid19/index.html</a:t>
            </a:r>
          </a:p>
        </p:txBody>
      </p:sp>
      <p:sp>
        <p:nvSpPr>
          <p:cNvPr id="2" name="AutoShape 2" descr="reporte">
            <a:extLst>
              <a:ext uri="{FF2B5EF4-FFF2-40B4-BE49-F238E27FC236}">
                <a16:creationId xmlns:a16="http://schemas.microsoft.com/office/drawing/2014/main" id="{68FAEC81-567F-46CE-8788-9D33746E4C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66841D24-E940-44BF-8A13-47D2D8FC3A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8EC96F3-2CD9-4091-94C0-F90036E79F6F}"/>
              </a:ext>
            </a:extLst>
          </p:cNvPr>
          <p:cNvSpPr txBox="1">
            <a:spLocks/>
          </p:cNvSpPr>
          <p:nvPr/>
        </p:nvSpPr>
        <p:spPr>
          <a:xfrm>
            <a:off x="5387000" y="1965565"/>
            <a:ext cx="4496595" cy="42579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Contexto más afectado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Bogotá 		831,296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Antioquia (Medellín)	490,335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Atlántico (Barranquilla)	250,021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Valle del Cauca (Cali) 	245,366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Cundinamarca (sin Bogotá)	 134,854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Santander (Cúcuta)	110,052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Bolívar (Cartagena)  	   86,901	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CB5FBF-F50A-4540-B3A8-E3403A02E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0" y="1905799"/>
            <a:ext cx="5243630" cy="43774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D16D844-9A83-49F9-86F1-9F1A16CAA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64" y="98053"/>
            <a:ext cx="9420225" cy="16859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CA3B191-1301-40A8-A43B-FE807E5A9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325" y="0"/>
            <a:ext cx="2061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86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29856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5" y="466672"/>
            <a:ext cx="9785684" cy="81560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Colombia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29695A-CDA4-49B5-BC6A-F2986B89CDB0}"/>
              </a:ext>
            </a:extLst>
          </p:cNvPr>
          <p:cNvSpPr txBox="1"/>
          <p:nvPr/>
        </p:nvSpPr>
        <p:spPr>
          <a:xfrm>
            <a:off x="1819032" y="6534835"/>
            <a:ext cx="94197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https://www.minsalud.gov.co/salud/publica/Vacunacion/Paginas/Vacunacion-covid-19.aspx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296FF4-F80A-4E58-93CE-319A8977AC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1AA4D4-3545-4A07-B78A-B7F2F83B6C24}"/>
              </a:ext>
            </a:extLst>
          </p:cNvPr>
          <p:cNvSpPr txBox="1"/>
          <p:nvPr/>
        </p:nvSpPr>
        <p:spPr>
          <a:xfrm>
            <a:off x="3010486" y="6264063"/>
            <a:ext cx="712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https://www.minsalud.gov.co/Paginas/default.aspx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BFFC39-490D-40F2-94B8-AD44ABC00083}"/>
              </a:ext>
            </a:extLst>
          </p:cNvPr>
          <p:cNvSpPr txBox="1"/>
          <p:nvPr/>
        </p:nvSpPr>
        <p:spPr>
          <a:xfrm>
            <a:off x="6275178" y="3486547"/>
            <a:ext cx="5332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Mira las entrevistas con otros expertos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74EF66-5BDA-49C1-A34C-F3E0F8D88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488" y="970999"/>
            <a:ext cx="3664767" cy="24786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86EBF2D-58EA-4D8F-98A1-3F813DD6FB28}"/>
              </a:ext>
            </a:extLst>
          </p:cNvPr>
          <p:cNvSpPr txBox="1"/>
          <p:nvPr/>
        </p:nvSpPr>
        <p:spPr>
          <a:xfrm>
            <a:off x="5846483" y="4269806"/>
            <a:ext cx="61897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Dosis aplicadas en total: </a:t>
            </a: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6.246.196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segundas dosis: </a:t>
            </a: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2.317.070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Dosis día: </a:t>
            </a: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149.535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Segundas dosis día: </a:t>
            </a: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81.825</a:t>
            </a:r>
            <a:endParaRPr kumimoji="0" lang="es-CO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CD4CC0-3C63-4943-AF5E-ECC3246B5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23" y="1162050"/>
            <a:ext cx="4915138" cy="48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9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4F1FC-5B2E-496C-A898-E4492538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2CD55F-75E0-4B2E-B270-A3D38951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4A5E8F-96EF-427C-8035-E8E7804DD4A9}"/>
              </a:ext>
            </a:extLst>
          </p:cNvPr>
          <p:cNvSpPr txBox="1"/>
          <p:nvPr/>
        </p:nvSpPr>
        <p:spPr>
          <a:xfrm>
            <a:off x="4393325" y="6308209"/>
            <a:ext cx="6208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Mindo: El País de la Aves, Ecuador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FC724F-603D-4515-8576-BF347C6DC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9" y="2627306"/>
            <a:ext cx="1169314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9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0E21428-1929-4355-993E-7CD1415A6E4B}"/>
              </a:ext>
            </a:extLst>
          </p:cNvPr>
          <p:cNvSpPr txBox="1"/>
          <p:nvPr/>
        </p:nvSpPr>
        <p:spPr>
          <a:xfrm>
            <a:off x="3599185" y="6203341"/>
            <a:ext cx="63769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https://www.salud.gob.ec/actualizacion-de-casos-de-coronavirus-en-ecuador/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C580A1-01BC-4BE2-8A4C-71B08FDF3D15}"/>
              </a:ext>
            </a:extLst>
          </p:cNvPr>
          <p:cNvSpPr txBox="1"/>
          <p:nvPr/>
        </p:nvSpPr>
        <p:spPr>
          <a:xfrm>
            <a:off x="1130749" y="6488667"/>
            <a:ext cx="1083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https://www.gestionderiesgos.gob.ec/informes-de-situacion-covid-19-desde-el-13-de-marzo-del-2020/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86A28B-5232-437C-AC4E-0B80D26C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" y="0"/>
            <a:ext cx="11697592" cy="62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93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1A7E5FA-3D3F-4AF3-927C-1EAACDFAE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45" y="1139483"/>
            <a:ext cx="5157709" cy="55708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Ecuador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6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44D029-F9EB-4749-A9F8-6E6DD0AB9698}"/>
              </a:ext>
            </a:extLst>
          </p:cNvPr>
          <p:cNvSpPr txBox="1"/>
          <p:nvPr/>
        </p:nvSpPr>
        <p:spPr>
          <a:xfrm>
            <a:off x="1329479" y="6010112"/>
            <a:ext cx="61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https://www.coronavirusecuador.com/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BA8B03-1C27-4732-A8F4-09570FC346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B4510E-AFB9-4114-9F0E-BB7FEA2E9E81}"/>
              </a:ext>
            </a:extLst>
          </p:cNvPr>
          <p:cNvSpPr txBox="1"/>
          <p:nvPr/>
        </p:nvSpPr>
        <p:spPr>
          <a:xfrm>
            <a:off x="1582472" y="5608696"/>
            <a:ext cx="4754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https://www.planvacunarse.ec/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B01D519-DE1B-4DBA-AC66-E5F0FCEFBDAD}"/>
              </a:ext>
            </a:extLst>
          </p:cNvPr>
          <p:cNvSpPr txBox="1"/>
          <p:nvPr/>
        </p:nvSpPr>
        <p:spPr>
          <a:xfrm>
            <a:off x="361333" y="2157171"/>
            <a:ext cx="5730240" cy="24006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s-CO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EcuadorSeVacuna</a:t>
            </a: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1,245,822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Dosis aplicadas en el Ecuador</a:t>
            </a:r>
          </a:p>
        </p:txBody>
      </p:sp>
    </p:spTree>
    <p:extLst>
      <p:ext uri="{BB962C8B-B14F-4D97-AF65-F5344CB8AC3E}">
        <p14:creationId xmlns:p14="http://schemas.microsoft.com/office/powerpoint/2010/main" val="145331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25" y="123389"/>
            <a:ext cx="10433079" cy="916348"/>
          </a:xfrm>
        </p:spPr>
        <p:txBody>
          <a:bodyPr>
            <a:normAutofit/>
          </a:bodyPr>
          <a:lstStyle/>
          <a:p>
            <a:pPr algn="ctr"/>
            <a:r>
              <a:rPr lang="es-PE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Distribución de casos confirmados, fallecidos y letalidad por COVID-19 en regiones del mundo. 10-05-2021 07:22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96D139-2ABD-4959-830F-08CBD4BE58B7}"/>
              </a:ext>
            </a:extLst>
          </p:cNvPr>
          <p:cNvSpPr txBox="1"/>
          <p:nvPr/>
        </p:nvSpPr>
        <p:spPr>
          <a:xfrm>
            <a:off x="1402469" y="5773316"/>
            <a:ext cx="10580367" cy="830997"/>
          </a:xfrm>
          <a:prstGeom prst="rect">
            <a:avLst/>
          </a:prstGeom>
          <a:solidFill>
            <a:srgbClr val="C5FE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América, tiene el 41 %  de casos confirmados (64’777,857/159’037,014) y el 48 %  (1’576,209/3’308,379) </a:t>
            </a:r>
          </a:p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Europa (Francia y Rusia),  NA/CA/C (EEUU y México), Asia (India y Turquía), Suramérica (Brasil, Argentina), África (Sudáfrica y Marruecos), Oceanía (Australia y Polinesia Francesa). 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8BCBE46-9E0C-45F1-8308-301714570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95938"/>
              </p:ext>
            </p:extLst>
          </p:nvPr>
        </p:nvGraphicFramePr>
        <p:xfrm>
          <a:off x="1480626" y="1211580"/>
          <a:ext cx="10502212" cy="4331972"/>
        </p:xfrm>
        <a:graphic>
          <a:graphicData uri="http://schemas.openxmlformats.org/drawingml/2006/table">
            <a:tbl>
              <a:tblPr/>
              <a:tblGrid>
                <a:gridCol w="2520531">
                  <a:extLst>
                    <a:ext uri="{9D8B030D-6E8A-4147-A177-3AD203B41FA5}">
                      <a16:colId xmlns:a16="http://schemas.microsoft.com/office/drawing/2014/main" val="1707870795"/>
                    </a:ext>
                  </a:extLst>
                </a:gridCol>
                <a:gridCol w="1852208">
                  <a:extLst>
                    <a:ext uri="{9D8B030D-6E8A-4147-A177-3AD203B41FA5}">
                      <a16:colId xmlns:a16="http://schemas.microsoft.com/office/drawing/2014/main" val="231417619"/>
                    </a:ext>
                  </a:extLst>
                </a:gridCol>
                <a:gridCol w="1355740">
                  <a:extLst>
                    <a:ext uri="{9D8B030D-6E8A-4147-A177-3AD203B41FA5}">
                      <a16:colId xmlns:a16="http://schemas.microsoft.com/office/drawing/2014/main" val="1743482198"/>
                    </a:ext>
                  </a:extLst>
                </a:gridCol>
                <a:gridCol w="1852208">
                  <a:extLst>
                    <a:ext uri="{9D8B030D-6E8A-4147-A177-3AD203B41FA5}">
                      <a16:colId xmlns:a16="http://schemas.microsoft.com/office/drawing/2014/main" val="3424948493"/>
                    </a:ext>
                  </a:extLst>
                </a:gridCol>
                <a:gridCol w="1222076">
                  <a:extLst>
                    <a:ext uri="{9D8B030D-6E8A-4147-A177-3AD203B41FA5}">
                      <a16:colId xmlns:a16="http://schemas.microsoft.com/office/drawing/2014/main" val="1104113307"/>
                    </a:ext>
                  </a:extLst>
                </a:gridCol>
                <a:gridCol w="1699449">
                  <a:extLst>
                    <a:ext uri="{9D8B030D-6E8A-4147-A177-3AD203B41FA5}">
                      <a16:colId xmlns:a16="http://schemas.microsoft.com/office/drawing/2014/main" val="2649901830"/>
                    </a:ext>
                  </a:extLst>
                </a:gridCol>
              </a:tblGrid>
              <a:tr h="95898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Global/Regiones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Casos confirmados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Fallecidos confirmados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Letalidad (%)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64722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159,037,014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3,308,379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538988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45,521,628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1,035,896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685456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NA/CA/C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38,853,659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871,654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820737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43,999,837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570,340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000787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25,924,198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704,555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830678"/>
                  </a:ext>
                </a:extLst>
              </a:tr>
              <a:tr h="4794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4,673,957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124,725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A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65182"/>
                  </a:ext>
                </a:extLst>
              </a:tr>
              <a:tr h="49602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Oceanía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836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009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D60BA4-0279-4F93-9157-19DFEB08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27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021A28-1576-4EDE-B005-E49B630D0E4F}"/>
              </a:ext>
            </a:extLst>
          </p:cNvPr>
          <p:cNvSpPr txBox="1"/>
          <p:nvPr/>
        </p:nvSpPr>
        <p:spPr>
          <a:xfrm>
            <a:off x="3319975" y="4919863"/>
            <a:ext cx="846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Laguna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Chinancocha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Llanganuco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_Clan_OT_News"/>
                <a:ea typeface="+mn-ea"/>
                <a:cs typeface="+mn-cs"/>
              </a:rPr>
              <a:t>Parque Nacional Huascarán 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FC0C57-6CD6-49AF-9A84-04CB99F39BCE}"/>
              </a:ext>
            </a:extLst>
          </p:cNvPr>
          <p:cNvSpPr txBox="1"/>
          <p:nvPr/>
        </p:nvSpPr>
        <p:spPr>
          <a:xfrm>
            <a:off x="4460327" y="3165537"/>
            <a:ext cx="32713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42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52C036E-30DD-462E-B3C3-CCC1448F5AA1}"/>
              </a:ext>
            </a:extLst>
          </p:cNvPr>
          <p:cNvSpPr txBox="1"/>
          <p:nvPr/>
        </p:nvSpPr>
        <p:spPr>
          <a:xfrm>
            <a:off x="2077329" y="6563416"/>
            <a:ext cx="9078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www.dge.gob.pe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/portal/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/coronavirus/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coronavirus040521.pdf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987A46B-E2CE-41F5-8EE3-74C2BE4ED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45" y="0"/>
            <a:ext cx="11915335" cy="6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2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80753-F589-4938-858E-11B20401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EFBF4A-193B-4EC1-954A-22ECD7C89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57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ED155A-3086-499A-AFB4-E810B51D837E}"/>
              </a:ext>
            </a:extLst>
          </p:cNvPr>
          <p:cNvSpPr txBox="1"/>
          <p:nvPr/>
        </p:nvSpPr>
        <p:spPr>
          <a:xfrm>
            <a:off x="134674" y="6534834"/>
            <a:ext cx="12057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www.dge.gob.pe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/portal/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/coronavirus/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coronavirus080521.pdf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40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6188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Perú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6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58F09B-C650-4ADB-BB7D-9A26A222EE41}"/>
              </a:ext>
            </a:extLst>
          </p:cNvPr>
          <p:cNvSpPr txBox="1"/>
          <p:nvPr/>
        </p:nvSpPr>
        <p:spPr>
          <a:xfrm>
            <a:off x="3488255" y="6478670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https://gis.minsa.gob.pe/GisVisorVacunados/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C0A50A-4403-4318-B7FB-263603C34C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397" y="250987"/>
            <a:ext cx="737680" cy="7071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A01C0A-1F82-49FE-ACF2-7B839830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12" y="3471862"/>
            <a:ext cx="10868025" cy="29813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7C768B-8D7D-4F25-A91B-78D7729FC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12" y="1266868"/>
            <a:ext cx="4056918" cy="20097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52968C-CA14-42EE-A29D-33067DF5D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58" y="958184"/>
            <a:ext cx="7169834" cy="23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35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7D39C-581A-43FC-833C-C963127F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A0B000-C0B1-4680-A269-286BAA22C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7FEDD2-5608-4D80-9F6E-BAAD4A2AA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A0345A-4682-4E18-9491-3F1639C846A5}"/>
              </a:ext>
            </a:extLst>
          </p:cNvPr>
          <p:cNvSpPr txBox="1"/>
          <p:nvPr/>
        </p:nvSpPr>
        <p:spPr>
          <a:xfrm>
            <a:off x="4705439" y="5885662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Laguna de 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Mucubají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Mérida, Venezuela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A64BB8-0FAC-4F16-8421-D2A0C090150D}"/>
              </a:ext>
            </a:extLst>
          </p:cNvPr>
          <p:cNvSpPr txBox="1"/>
          <p:nvPr/>
        </p:nvSpPr>
        <p:spPr>
          <a:xfrm>
            <a:off x="3268579" y="1086317"/>
            <a:ext cx="80852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VENEZUELA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18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83143" y="6540128"/>
            <a:ext cx="4046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https://covid19.patria.org.ve/estadisticas-venezuela/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B159E47-F438-4664-BBEE-B1ABF7B8BB1C}"/>
              </a:ext>
            </a:extLst>
          </p:cNvPr>
          <p:cNvSpPr/>
          <p:nvPr/>
        </p:nvSpPr>
        <p:spPr>
          <a:xfrm>
            <a:off x="2322985" y="5593606"/>
            <a:ext cx="25280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Mujeres: 98,020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Hombres: 109,850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7307CD0-5A4C-4A5F-A6DC-38E36ECF98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757" y="5112265"/>
            <a:ext cx="1917235" cy="14278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BD9725-553D-4058-BC7A-28E58E8A2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865" y="2225888"/>
            <a:ext cx="4200525" cy="28384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07120ED-9580-4C3F-8C52-9C62F9FD6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821" y="1986814"/>
            <a:ext cx="4257675" cy="28479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3783D2-00FF-4696-8556-EAEE27545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391" y="281203"/>
            <a:ext cx="10159218" cy="13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08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16042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Venezuela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18">
            <a:extLst>
              <a:ext uri="{FF2B5EF4-FFF2-40B4-BE49-F238E27FC236}">
                <a16:creationId xmlns:a16="http://schemas.microsoft.com/office/drawing/2014/main" id="{35FE7407-5FCE-4288-B18F-7EF7730093EC}"/>
              </a:ext>
            </a:extLst>
          </p:cNvPr>
          <p:cNvSpPr txBox="1">
            <a:spLocks/>
          </p:cNvSpPr>
          <p:nvPr/>
        </p:nvSpPr>
        <p:spPr>
          <a:xfrm>
            <a:off x="6829425" y="1894403"/>
            <a:ext cx="4778148" cy="319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AE1CB9-8121-42B2-8D53-AD17F7F6EB56}"/>
              </a:ext>
            </a:extLst>
          </p:cNvPr>
          <p:cNvSpPr txBox="1"/>
          <p:nvPr/>
        </p:nvSpPr>
        <p:spPr>
          <a:xfrm>
            <a:off x="4356761" y="6124930"/>
            <a:ext cx="4945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http://www.mpps.gob.ve/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6A1D6E-969B-492E-BB2E-44FE4A3D3D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30664E4-7DCE-4150-8C1A-3A30EADA4D28}"/>
              </a:ext>
            </a:extLst>
          </p:cNvPr>
          <p:cNvSpPr txBox="1"/>
          <p:nvPr/>
        </p:nvSpPr>
        <p:spPr>
          <a:xfrm>
            <a:off x="3674876" y="6494262"/>
            <a:ext cx="4360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http://www.oncti.gob.ve/NOTICIAS.html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47F938-23C0-48CB-8272-C2A09B4DDC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0" y="1840204"/>
            <a:ext cx="5594442" cy="37689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F3C772-C5AF-4E83-B239-19ACB8581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378" y="2150006"/>
            <a:ext cx="5869699" cy="126226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F5AFC36-6D37-4ED7-97E0-41DB7F525D89}"/>
              </a:ext>
            </a:extLst>
          </p:cNvPr>
          <p:cNvSpPr txBox="1"/>
          <p:nvPr/>
        </p:nvSpPr>
        <p:spPr>
          <a:xfrm>
            <a:off x="6106714" y="4042628"/>
            <a:ext cx="58696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“Estamos en el mes de mayo y llegarán un número importante de vacunas”.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576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dibujo de una mujer&#10;&#10;Descripción generada automáticamente con confianza media">
            <a:extLst>
              <a:ext uri="{FF2B5EF4-FFF2-40B4-BE49-F238E27FC236}">
                <a16:creationId xmlns:a16="http://schemas.microsoft.com/office/drawing/2014/main" id="{0CDABFC5-C4A8-4A0C-8DE1-9DFB71F98F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297" y="643467"/>
            <a:ext cx="473540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35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anca de madera junto a una estatu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73BD39F-06FD-4714-895E-B5C2B897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1B4BD3A-4127-4A27-8904-9B04189F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67" y="417057"/>
            <a:ext cx="4885867" cy="4379531"/>
          </a:xfrm>
        </p:spPr>
        <p:txBody>
          <a:bodyPr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PE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Solo estaremos seguros cuando todos estemos seguros.</a:t>
            </a:r>
          </a:p>
          <a:p>
            <a: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s-PE" sz="3000" b="1" dirty="0">
              <a:solidFill>
                <a:schemeClr val="bg1"/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Reconstruir nuestra sociedad con justicia social y ambiental 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para que todas las personas vivan con dignidad.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75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3D5C3E-C4D0-4B64-A158-87F8C0E465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75" y="2071351"/>
            <a:ext cx="2411658" cy="231845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AAD025-4738-4170-A5EB-6C4CDE3A8C35}"/>
              </a:ext>
            </a:extLst>
          </p:cNvPr>
          <p:cNvSpPr/>
          <p:nvPr/>
        </p:nvSpPr>
        <p:spPr>
          <a:xfrm>
            <a:off x="7548410" y="4641560"/>
            <a:ext cx="4643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37CBDC-6FD5-4198-A65B-B3BBF8EE1987}"/>
              </a:ext>
            </a:extLst>
          </p:cNvPr>
          <p:cNvSpPr/>
          <p:nvPr/>
        </p:nvSpPr>
        <p:spPr>
          <a:xfrm>
            <a:off x="296779" y="309132"/>
            <a:ext cx="115984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Bolivia, Chile, Colombia,  Ecuador, Perú y Venezuela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 vez más juntos por el derecho a la salud </a:t>
            </a:r>
            <a:endParaRPr kumimoji="0" lang="es-CO" sz="35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0B9AC0-4CD2-4591-B071-E69BAA7F7F34}"/>
              </a:ext>
            </a:extLst>
          </p:cNvPr>
          <p:cNvSpPr/>
          <p:nvPr/>
        </p:nvSpPr>
        <p:spPr>
          <a:xfrm>
            <a:off x="2736415" y="6246712"/>
            <a:ext cx="6467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www.orasconhu.org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FF67B35-4CEF-4A54-B41A-0DA9E9779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42" y="2071351"/>
            <a:ext cx="5575232" cy="337059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FA967E-18DF-4454-A00A-28480EC21E83}"/>
              </a:ext>
            </a:extLst>
          </p:cNvPr>
          <p:cNvSpPr txBox="1"/>
          <p:nvPr/>
        </p:nvSpPr>
        <p:spPr>
          <a:xfrm>
            <a:off x="797765" y="5778765"/>
            <a:ext cx="8059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Muchas gracias al equipo técnico ORAS-CONHU y a todos los Comités Andinos</a:t>
            </a:r>
          </a:p>
        </p:txBody>
      </p:sp>
    </p:spTree>
    <p:extLst>
      <p:ext uri="{BB962C8B-B14F-4D97-AF65-F5344CB8AC3E}">
        <p14:creationId xmlns:p14="http://schemas.microsoft.com/office/powerpoint/2010/main" val="3933951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4896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0"/>
            <a:ext cx="12192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04776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b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09-05-2021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6246E3EF-6E0A-4A7A-8AD8-2F03561B3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17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3D5C3E-C4D0-4B64-A158-87F8C0E465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75" y="2071351"/>
            <a:ext cx="2411658" cy="231845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AAD025-4738-4170-A5EB-6C4CDE3A8C35}"/>
              </a:ext>
            </a:extLst>
          </p:cNvPr>
          <p:cNvSpPr/>
          <p:nvPr/>
        </p:nvSpPr>
        <p:spPr>
          <a:xfrm>
            <a:off x="7548410" y="4641560"/>
            <a:ext cx="4643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37CBDC-6FD5-4198-A65B-B3BBF8EE1987}"/>
              </a:ext>
            </a:extLst>
          </p:cNvPr>
          <p:cNvSpPr/>
          <p:nvPr/>
        </p:nvSpPr>
        <p:spPr>
          <a:xfrm>
            <a:off x="296779" y="309132"/>
            <a:ext cx="115984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Bolivia, Chile, Colombia,  Ecuador, Perú y Venezuela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 vez más juntos por el derecho a la salud </a:t>
            </a:r>
            <a:endParaRPr kumimoji="0" lang="es-CO" sz="35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0B9AC0-4CD2-4591-B071-E69BAA7F7F34}"/>
              </a:ext>
            </a:extLst>
          </p:cNvPr>
          <p:cNvSpPr/>
          <p:nvPr/>
        </p:nvSpPr>
        <p:spPr>
          <a:xfrm>
            <a:off x="2736415" y="6246712"/>
            <a:ext cx="6467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www.orasconhu.org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FF67B35-4CEF-4A54-B41A-0DA9E9779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42" y="2071351"/>
            <a:ext cx="5575232" cy="337059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FA967E-18DF-4454-A00A-28480EC21E83}"/>
              </a:ext>
            </a:extLst>
          </p:cNvPr>
          <p:cNvSpPr txBox="1"/>
          <p:nvPr/>
        </p:nvSpPr>
        <p:spPr>
          <a:xfrm>
            <a:off x="3648143" y="6029067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Muchas gracias al equipo técnico ORAS-CONHU</a:t>
            </a:r>
          </a:p>
        </p:txBody>
      </p:sp>
    </p:spTree>
    <p:extLst>
      <p:ext uri="{BB962C8B-B14F-4D97-AF65-F5344CB8AC3E}">
        <p14:creationId xmlns:p14="http://schemas.microsoft.com/office/powerpoint/2010/main" val="52091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359408" y="102553"/>
            <a:ext cx="1071946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nuevos de COVID-19 </a:t>
            </a:r>
            <a:r>
              <a:rPr lang="es-PE" dirty="0"/>
              <a:t>en los últimos 7 días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porcentaje de variación en 20 países en el mundo. 09-05-2021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485900" y="6596390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9B3679A-F4DA-4C83-BD56-49968616C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585755"/>
              </p:ext>
            </p:extLst>
          </p:nvPr>
        </p:nvGraphicFramePr>
        <p:xfrm>
          <a:off x="1472535" y="1013458"/>
          <a:ext cx="10719465" cy="517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096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63925" y="102553"/>
            <a:ext cx="1102807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 nuevos fallecidos por COVID-19 de la última semana y porcentaje de variación en 20  países en el mundo 09-05-2021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714500" y="6493837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59F658D-C7B2-4156-8D07-F97E9F383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098436"/>
              </p:ext>
            </p:extLst>
          </p:nvPr>
        </p:nvGraphicFramePr>
        <p:xfrm>
          <a:off x="1359408" y="1013459"/>
          <a:ext cx="10832592" cy="534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7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77290" y="102553"/>
            <a:ext cx="1071946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nuevos y nuevos fallecidos de COVID-19 por millón en el mundo en la última semana 09-05-2021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485900" y="6596390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26AC2EE-D75C-4391-A7BF-723F79A88C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97820"/>
              </p:ext>
            </p:extLst>
          </p:nvPr>
        </p:nvGraphicFramePr>
        <p:xfrm>
          <a:off x="1359409" y="1013459"/>
          <a:ext cx="10537346" cy="527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2829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20B22D-B735-4225-98CC-85D15BEB9C00}">
  <we:reference id="wa104380955" version="2.2.1.0" store="es-ES" storeType="OMEX"/>
  <we:alternateReferences>
    <we:reference id="WA104380955" version="2.2.1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12179</TotalTime>
  <Words>3999</Words>
  <Application>Microsoft Office PowerPoint</Application>
  <PresentationFormat>Panorámica</PresentationFormat>
  <Paragraphs>761</Paragraphs>
  <Slides>60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60</vt:i4>
      </vt:variant>
    </vt:vector>
  </HeadingPairs>
  <TitlesOfParts>
    <vt:vector size="72" baseType="lpstr">
      <vt:lpstr>Abadi</vt:lpstr>
      <vt:lpstr>Arial</vt:lpstr>
      <vt:lpstr>Arial Black</vt:lpstr>
      <vt:lpstr>Calibri</vt:lpstr>
      <vt:lpstr>Calibri Light</vt:lpstr>
      <vt:lpstr>FF_Clan_OT_News</vt:lpstr>
      <vt:lpstr>Roboto</vt:lpstr>
      <vt:lpstr>Segoe UI Historic</vt:lpstr>
      <vt:lpstr>Wingdings</vt:lpstr>
      <vt:lpstr>Tema de Office</vt:lpstr>
      <vt:lpstr>1_Tema de Office</vt:lpstr>
      <vt:lpstr>2_Tema de Office</vt:lpstr>
      <vt:lpstr>Presentación de PowerPoint</vt:lpstr>
      <vt:lpstr>Situación de la Pandemia en el mundo al   10-05-2021.  07:26</vt:lpstr>
      <vt:lpstr>Evolución de los casos nuevos en la Pandemia de COVID-19 en el mundo al 10-05-2021.  07:39</vt:lpstr>
      <vt:lpstr>Fallecidos por COVID-19 en el mundo  al 10-05-2021.  07:40</vt:lpstr>
      <vt:lpstr>Distribución de casos confirmados, fallecidos y letalidad por COVID-19 en regiones del mundo. 10-05-2021 07:22</vt:lpstr>
      <vt:lpstr>Casos de COVID-19 en el mundo al  09-05-2021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 de la evidencia:  Vacuna Sinopharm / BBIBP COVID-19   GRUPO ASESOR ESTRATÉGICO DE EXPERTOS EN INMUNIZACIÓN (SAGE)  05-05-2021      </vt:lpstr>
      <vt:lpstr>Presentación de PowerPoint</vt:lpstr>
      <vt:lpstr>Presentación de PowerPoint</vt:lpstr>
      <vt:lpstr>Presentación de PowerPoint</vt:lpstr>
      <vt:lpstr>Mecanismo de activación de la inmunidad por vacuna inactivada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COVID-19 en los países andinos 10 de mayo 2021 –  Hora 7:30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vacunación COVID-19 - Chile   </vt:lpstr>
      <vt:lpstr>Presentación de PowerPoint</vt:lpstr>
      <vt:lpstr>Presentación de PowerPoint</vt:lpstr>
      <vt:lpstr>Avances vacunación COVID-19 - Colombia  </vt:lpstr>
      <vt:lpstr>Presentación de PowerPoint</vt:lpstr>
      <vt:lpstr>Presentación de PowerPoint</vt:lpstr>
      <vt:lpstr>Avances vacunación COVID-19 - Ecuador   </vt:lpstr>
      <vt:lpstr>Presentación de PowerPoint</vt:lpstr>
      <vt:lpstr>Presentación de PowerPoint</vt:lpstr>
      <vt:lpstr>Presentación de PowerPoint</vt:lpstr>
      <vt:lpstr>Avances vacunación COVID-19 - Perú   </vt:lpstr>
      <vt:lpstr>Presentación de PowerPoint</vt:lpstr>
      <vt:lpstr>Presentación de PowerPoint</vt:lpstr>
      <vt:lpstr>Avances vacunación COVID-19 - Venezuela 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Francisco Beingolea More</dc:creator>
  <cp:lastModifiedBy>Luis Francisco Beingolea More</cp:lastModifiedBy>
  <cp:revision>1731</cp:revision>
  <dcterms:created xsi:type="dcterms:W3CDTF">2020-12-14T06:48:05Z</dcterms:created>
  <dcterms:modified xsi:type="dcterms:W3CDTF">2021-05-18T01:26:21Z</dcterms:modified>
</cp:coreProperties>
</file>