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4"/>
  </p:notesMasterIdLst>
  <p:sldIdLst>
    <p:sldId id="1162" r:id="rId4"/>
    <p:sldId id="2145705715" r:id="rId5"/>
    <p:sldId id="2145706341" r:id="rId6"/>
    <p:sldId id="2145706342" r:id="rId7"/>
    <p:sldId id="2145706312" r:id="rId8"/>
    <p:sldId id="2145705830" r:id="rId9"/>
    <p:sldId id="2145706319" r:id="rId10"/>
    <p:sldId id="2145706338" r:id="rId11"/>
    <p:sldId id="2145706333" r:id="rId12"/>
    <p:sldId id="2145706334" r:id="rId13"/>
    <p:sldId id="2145706340" r:id="rId14"/>
    <p:sldId id="2145706314" r:id="rId15"/>
    <p:sldId id="2145706315" r:id="rId16"/>
    <p:sldId id="2145706316" r:id="rId17"/>
    <p:sldId id="2145706322" r:id="rId18"/>
    <p:sldId id="2145706329" r:id="rId19"/>
    <p:sldId id="2145706328" r:id="rId20"/>
    <p:sldId id="2145706327" r:id="rId21"/>
    <p:sldId id="2145706331" r:id="rId22"/>
    <p:sldId id="2145706332" r:id="rId23"/>
    <p:sldId id="2145706320" r:id="rId24"/>
    <p:sldId id="2145706330" r:id="rId25"/>
    <p:sldId id="2145706337" r:id="rId26"/>
    <p:sldId id="2145705789" r:id="rId27"/>
    <p:sldId id="2145706023" r:id="rId28"/>
    <p:sldId id="2145706019" r:id="rId29"/>
    <p:sldId id="2145706020" r:id="rId30"/>
    <p:sldId id="2145705999" r:id="rId31"/>
    <p:sldId id="2145705980" r:id="rId32"/>
    <p:sldId id="2145706011" r:id="rId33"/>
    <p:sldId id="2145705898" r:id="rId34"/>
    <p:sldId id="2145705981" r:id="rId35"/>
    <p:sldId id="2145705958" r:id="rId36"/>
    <p:sldId id="2145705966" r:id="rId37"/>
    <p:sldId id="986" r:id="rId38"/>
    <p:sldId id="2145705956" r:id="rId39"/>
    <p:sldId id="2145705883" r:id="rId40"/>
    <p:sldId id="2324" r:id="rId41"/>
    <p:sldId id="2145705957" r:id="rId42"/>
    <p:sldId id="2145705918" r:id="rId43"/>
    <p:sldId id="2145705734" r:id="rId44"/>
    <p:sldId id="2145705959" r:id="rId45"/>
    <p:sldId id="2145706024" r:id="rId46"/>
    <p:sldId id="2145705965" r:id="rId47"/>
    <p:sldId id="2329" r:id="rId48"/>
    <p:sldId id="2145706021" r:id="rId49"/>
    <p:sldId id="2145705802" r:id="rId50"/>
    <p:sldId id="2145705977" r:id="rId51"/>
    <p:sldId id="1773" r:id="rId52"/>
    <p:sldId id="2145706336" r:id="rId5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Francisco Beingolea More" initials="LFBM" lastIdx="2" clrIdx="0">
    <p:extLst>
      <p:ext uri="{19B8F6BF-5375-455C-9EA6-DF929625EA0E}">
        <p15:presenceInfo xmlns:p15="http://schemas.microsoft.com/office/powerpoint/2012/main" userId="ff710d5ef2f7ce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9C1"/>
    <a:srgbClr val="FDB9BF"/>
    <a:srgbClr val="C5FEFF"/>
    <a:srgbClr val="FFE1F8"/>
    <a:srgbClr val="E6FEFD"/>
    <a:srgbClr val="000000"/>
    <a:srgbClr val="F3A36D"/>
    <a:srgbClr val="FFE5F8"/>
    <a:srgbClr val="D7F1FF"/>
    <a:srgbClr val="AAF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328" autoAdjust="0"/>
  </p:normalViewPr>
  <p:slideViewPr>
    <p:cSldViewPr snapToGrid="0" showGuides="1">
      <p:cViewPr varScale="1">
        <p:scale>
          <a:sx n="67" d="100"/>
          <a:sy n="67" d="100"/>
        </p:scale>
        <p:origin x="1200" y="67"/>
      </p:cViewPr>
      <p:guideLst>
        <p:guide orient="horz" pos="1684"/>
        <p:guide pos="3749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-8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Casos Confirmados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'Casos confirmados'!$A$3:$B$22</c:f>
              <c:multiLvlStrCache>
                <c:ptCount val="20"/>
                <c:lvl>
                  <c:pt idx="0">
                    <c:v>EEUU</c:v>
                  </c:pt>
                  <c:pt idx="1">
                    <c:v>India</c:v>
                  </c:pt>
                  <c:pt idx="2">
                    <c:v>Brasil</c:v>
                  </c:pt>
                  <c:pt idx="3">
                    <c:v>Francia</c:v>
                  </c:pt>
                  <c:pt idx="4">
                    <c:v>Turquía</c:v>
                  </c:pt>
                  <c:pt idx="5">
                    <c:v>Rusia</c:v>
                  </c:pt>
                  <c:pt idx="6">
                    <c:v>Reino Unido</c:v>
                  </c:pt>
                  <c:pt idx="7">
                    <c:v>Italia</c:v>
                  </c:pt>
                  <c:pt idx="8">
                    <c:v>Argentina</c:v>
                  </c:pt>
                  <c:pt idx="9">
                    <c:v>Alemania</c:v>
                  </c:pt>
                  <c:pt idx="10">
                    <c:v>España</c:v>
                  </c:pt>
                  <c:pt idx="11">
                    <c:v>Colombia</c:v>
                  </c:pt>
                  <c:pt idx="12">
                    <c:v>Irán</c:v>
                  </c:pt>
                  <c:pt idx="13">
                    <c:v>Polonia</c:v>
                  </c:pt>
                  <c:pt idx="14">
                    <c:v>México</c:v>
                  </c:pt>
                  <c:pt idx="15">
                    <c:v>Ucrania</c:v>
                  </c:pt>
                  <c:pt idx="16">
                    <c:v>Perú</c:v>
                  </c:pt>
                  <c:pt idx="17">
                    <c:v>Indonesia</c:v>
                  </c:pt>
                  <c:pt idx="18">
                    <c:v>Suráfrica</c:v>
                  </c:pt>
                  <c:pt idx="19">
                    <c:v>República Checa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'Casos confirmados'!$C$3:$C$22</c:f>
              <c:numCache>
                <c:formatCode>#,##0</c:formatCode>
                <c:ptCount val="20"/>
                <c:pt idx="0">
                  <c:v>34205066</c:v>
                </c:pt>
                <c:pt idx="1">
                  <c:v>28900151</c:v>
                </c:pt>
                <c:pt idx="2">
                  <c:v>16907425</c:v>
                </c:pt>
                <c:pt idx="3">
                  <c:v>5707683</c:v>
                </c:pt>
                <c:pt idx="4">
                  <c:v>5282594</c:v>
                </c:pt>
                <c:pt idx="5">
                  <c:v>5126437</c:v>
                </c:pt>
                <c:pt idx="6">
                  <c:v>4511669</c:v>
                </c:pt>
                <c:pt idx="7">
                  <c:v>4232428</c:v>
                </c:pt>
                <c:pt idx="8">
                  <c:v>3939024</c:v>
                </c:pt>
                <c:pt idx="9">
                  <c:v>3707184</c:v>
                </c:pt>
                <c:pt idx="10">
                  <c:v>3697987</c:v>
                </c:pt>
                <c:pt idx="11">
                  <c:v>3547017</c:v>
                </c:pt>
                <c:pt idx="12">
                  <c:v>2966363</c:v>
                </c:pt>
                <c:pt idx="13">
                  <c:v>2875136</c:v>
                </c:pt>
                <c:pt idx="14">
                  <c:v>2432280</c:v>
                </c:pt>
                <c:pt idx="15">
                  <c:v>2214517</c:v>
                </c:pt>
                <c:pt idx="16">
                  <c:v>1980391</c:v>
                </c:pt>
                <c:pt idx="17">
                  <c:v>1856038</c:v>
                </c:pt>
                <c:pt idx="18">
                  <c:v>1691491</c:v>
                </c:pt>
                <c:pt idx="19">
                  <c:v>1663517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A8-48F0-954C-FDC384BE28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7"/>
        <c:overlap val="21"/>
        <c:axId val="1489325807"/>
        <c:axId val="1489307087"/>
      </c:barChart>
      <c:catAx>
        <c:axId val="14893258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7366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72000"/>
              </a:srgbClr>
            </a:outerShdw>
            <a:softEdge rad="444500"/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489307087"/>
        <c:crosses val="autoZero"/>
        <c:auto val="1"/>
        <c:lblAlgn val="ctr"/>
        <c:lblOffset val="100"/>
        <c:noMultiLvlLbl val="0"/>
      </c:catAx>
      <c:valAx>
        <c:axId val="148930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489325807"/>
        <c:crosses val="max"/>
        <c:crossBetween val="between"/>
      </c:valAx>
      <c:spPr>
        <a:noFill/>
        <a:ln>
          <a:noFill/>
        </a:ln>
        <a:effectLst>
          <a:glow rad="393700">
            <a:schemeClr val="accent1">
              <a:alpha val="40000"/>
            </a:schemeClr>
          </a:glow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Fallecidos 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'Fallecidos totales'!$A$4:$B$23</c:f>
              <c:multiLvlStrCache>
                <c:ptCount val="20"/>
                <c:lvl>
                  <c:pt idx="0">
                    <c:v>EEUU</c:v>
                  </c:pt>
                  <c:pt idx="1">
                    <c:v>Brasil</c:v>
                  </c:pt>
                  <c:pt idx="2">
                    <c:v>India</c:v>
                  </c:pt>
                  <c:pt idx="3">
                    <c:v>México</c:v>
                  </c:pt>
                  <c:pt idx="4">
                    <c:v>Perú</c:v>
                  </c:pt>
                  <c:pt idx="5">
                    <c:v>Reino Unido</c:v>
                  </c:pt>
                  <c:pt idx="6">
                    <c:v>Italia</c:v>
                  </c:pt>
                  <c:pt idx="7">
                    <c:v>Rusia</c:v>
                  </c:pt>
                  <c:pt idx="8">
                    <c:v>Francia</c:v>
                  </c:pt>
                  <c:pt idx="9">
                    <c:v>Colombia</c:v>
                  </c:pt>
                  <c:pt idx="10">
                    <c:v>Alemania</c:v>
                  </c:pt>
                  <c:pt idx="11">
                    <c:v>Irán</c:v>
                  </c:pt>
                  <c:pt idx="12">
                    <c:v>Argentina</c:v>
                  </c:pt>
                  <c:pt idx="13">
                    <c:v>España</c:v>
                  </c:pt>
                  <c:pt idx="14">
                    <c:v>Polonia</c:v>
                  </c:pt>
                  <c:pt idx="15">
                    <c:v>Suráfrica</c:v>
                  </c:pt>
                  <c:pt idx="16">
                    <c:v>Indonesia</c:v>
                  </c:pt>
                  <c:pt idx="17">
                    <c:v>Ucrania</c:v>
                  </c:pt>
                  <c:pt idx="18">
                    <c:v>Turquía</c:v>
                  </c:pt>
                  <c:pt idx="19">
                    <c:v>Rumanía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'Fallecidos totales'!$E$4:$E$23</c:f>
              <c:numCache>
                <c:formatCode>#,##0</c:formatCode>
                <c:ptCount val="20"/>
                <c:pt idx="0">
                  <c:v>612217</c:v>
                </c:pt>
                <c:pt idx="1">
                  <c:v>472629</c:v>
                </c:pt>
                <c:pt idx="2">
                  <c:v>348923</c:v>
                </c:pt>
                <c:pt idx="3">
                  <c:v>228754</c:v>
                </c:pt>
                <c:pt idx="4">
                  <c:v>186073</c:v>
                </c:pt>
                <c:pt idx="5">
                  <c:v>127836</c:v>
                </c:pt>
                <c:pt idx="6">
                  <c:v>126523</c:v>
                </c:pt>
                <c:pt idx="7">
                  <c:v>123787</c:v>
                </c:pt>
                <c:pt idx="8">
                  <c:v>109973</c:v>
                </c:pt>
                <c:pt idx="9">
                  <c:v>91422</c:v>
                </c:pt>
                <c:pt idx="10">
                  <c:v>89829</c:v>
                </c:pt>
                <c:pt idx="11">
                  <c:v>81063</c:v>
                </c:pt>
                <c:pt idx="12">
                  <c:v>80867</c:v>
                </c:pt>
                <c:pt idx="13">
                  <c:v>80196</c:v>
                </c:pt>
                <c:pt idx="14">
                  <c:v>74152</c:v>
                </c:pt>
                <c:pt idx="15">
                  <c:v>56929</c:v>
                </c:pt>
                <c:pt idx="16">
                  <c:v>51612</c:v>
                </c:pt>
                <c:pt idx="17">
                  <c:v>51182</c:v>
                </c:pt>
                <c:pt idx="18">
                  <c:v>48068</c:v>
                </c:pt>
                <c:pt idx="19">
                  <c:v>30815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B-400D-B7A5-9AEE02926E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"/>
        <c:axId val="970762255"/>
        <c:axId val="970764335"/>
      </c:barChart>
      <c:catAx>
        <c:axId val="97076225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70764335"/>
        <c:crosses val="autoZero"/>
        <c:auto val="1"/>
        <c:lblAlgn val="ctr"/>
        <c:lblOffset val="100"/>
        <c:noMultiLvlLbl val="0"/>
      </c:catAx>
      <c:valAx>
        <c:axId val="970764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70762255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'Casos por millón'!$D$1</c:f>
              <c:strCache>
                <c:ptCount val="1"/>
                <c:pt idx="0">
                  <c:v>Fallecidos/millón hab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'Casos por millón'!$A$3:$B$22</c:f>
              <c:multiLvlStrCache>
                <c:ptCount val="20"/>
                <c:lvl>
                  <c:pt idx="0">
                    <c:v>República Checa</c:v>
                  </c:pt>
                  <c:pt idx="1">
                    <c:v>Bahréin</c:v>
                  </c:pt>
                  <c:pt idx="2">
                    <c:v>Eslovenia</c:v>
                  </c:pt>
                  <c:pt idx="3">
                    <c:v>Suecia</c:v>
                  </c:pt>
                  <c:pt idx="4">
                    <c:v>Lituania</c:v>
                  </c:pt>
                  <c:pt idx="5">
                    <c:v>EEUU</c:v>
                  </c:pt>
                  <c:pt idx="6">
                    <c:v>Eslovenia</c:v>
                  </c:pt>
                  <c:pt idx="7">
                    <c:v>Países Bajos</c:v>
                  </c:pt>
                  <c:pt idx="8">
                    <c:v>Bélgica</c:v>
                  </c:pt>
                  <c:pt idx="9">
                    <c:v>Israel</c:v>
                  </c:pt>
                  <c:pt idx="10">
                    <c:v>Uruguay</c:v>
                  </c:pt>
                  <c:pt idx="11">
                    <c:v>Georgia</c:v>
                  </c:pt>
                  <c:pt idx="12">
                    <c:v>Croacia</c:v>
                  </c:pt>
                  <c:pt idx="13">
                    <c:v>Francia</c:v>
                  </c:pt>
                  <c:pt idx="14">
                    <c:v>Panamá</c:v>
                  </c:pt>
                  <c:pt idx="15">
                    <c:v>Argentina</c:v>
                  </c:pt>
                  <c:pt idx="16">
                    <c:v>Portugal</c:v>
                  </c:pt>
                  <c:pt idx="17">
                    <c:v>Hungría</c:v>
                  </c:pt>
                  <c:pt idx="18">
                    <c:v>Serbia</c:v>
                  </c:pt>
                  <c:pt idx="19">
                    <c:v>Suiza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'Casos por millón'!$C$3:$C$22</c:f>
              <c:numCache>
                <c:formatCode>#,##0</c:formatCode>
                <c:ptCount val="20"/>
                <c:pt idx="0">
                  <c:v>155072</c:v>
                </c:pt>
                <c:pt idx="1">
                  <c:v>142138</c:v>
                </c:pt>
                <c:pt idx="2">
                  <c:v>122824</c:v>
                </c:pt>
                <c:pt idx="3">
                  <c:v>106133</c:v>
                </c:pt>
                <c:pt idx="4">
                  <c:v>102889</c:v>
                </c:pt>
                <c:pt idx="5">
                  <c:v>102779</c:v>
                </c:pt>
                <c:pt idx="6">
                  <c:v>98028</c:v>
                </c:pt>
                <c:pt idx="7">
                  <c:v>96858</c:v>
                </c:pt>
                <c:pt idx="8">
                  <c:v>91942</c:v>
                </c:pt>
                <c:pt idx="9">
                  <c:v>90024</c:v>
                </c:pt>
                <c:pt idx="10">
                  <c:v>89731</c:v>
                </c:pt>
                <c:pt idx="11">
                  <c:v>87668</c:v>
                </c:pt>
                <c:pt idx="12">
                  <c:v>87601</c:v>
                </c:pt>
                <c:pt idx="13">
                  <c:v>87263</c:v>
                </c:pt>
                <c:pt idx="14">
                  <c:v>87252</c:v>
                </c:pt>
                <c:pt idx="15">
                  <c:v>86420</c:v>
                </c:pt>
                <c:pt idx="16">
                  <c:v>83847</c:v>
                </c:pt>
                <c:pt idx="17">
                  <c:v>83632</c:v>
                </c:pt>
                <c:pt idx="18">
                  <c:v>81988</c:v>
                </c:pt>
                <c:pt idx="19">
                  <c:v>80026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D-42B1-A0C2-4F1AFCED2D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313404128"/>
        <c:axId val="313397056"/>
        <c:extLst/>
      </c:barChart>
      <c:catAx>
        <c:axId val="313404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13397056"/>
        <c:crosses val="autoZero"/>
        <c:auto val="1"/>
        <c:lblAlgn val="ctr"/>
        <c:lblOffset val="100"/>
        <c:noMultiLvlLbl val="0"/>
      </c:catAx>
      <c:valAx>
        <c:axId val="313397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13404128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metal">
      <a:bevelT prst="relaxedInset"/>
    </a:sp3d>
  </c:spPr>
  <c:txPr>
    <a:bodyPr/>
    <a:lstStyle/>
    <a:p>
      <a:pPr>
        <a:defRPr sz="11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v>Fallecidos millón hab</c:v>
          </c:tx>
          <c:spPr>
            <a:solidFill>
              <a:sysClr val="windowText" lastClr="000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E7E6E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'Fallecidos por millón mundo'!$A$2:$B$21</c:f>
              <c:multiLvlStrCache>
                <c:ptCount val="20"/>
                <c:lvl>
                  <c:pt idx="0">
                    <c:v>Perú</c:v>
                  </c:pt>
                  <c:pt idx="1">
                    <c:v>Hungría</c:v>
                  </c:pt>
                  <c:pt idx="2">
                    <c:v>Bosnia y Herzegovina</c:v>
                  </c:pt>
                  <c:pt idx="3">
                    <c:v>República Checa</c:v>
                  </c:pt>
                  <c:pt idx="4">
                    <c:v>Macedonia del Norte</c:v>
                  </c:pt>
                  <c:pt idx="5">
                    <c:v>Bulgaria</c:v>
                  </c:pt>
                  <c:pt idx="6">
                    <c:v>Eslovaquia</c:v>
                  </c:pt>
                  <c:pt idx="7">
                    <c:v>Brasil</c:v>
                  </c:pt>
                  <c:pt idx="8">
                    <c:v>Bélgica</c:v>
                  </c:pt>
                  <c:pt idx="9">
                    <c:v>Eslovenia</c:v>
                  </c:pt>
                  <c:pt idx="10">
                    <c:v>Italia</c:v>
                  </c:pt>
                  <c:pt idx="11">
                    <c:v>Croacia</c:v>
                  </c:pt>
                  <c:pt idx="12">
                    <c:v>Polonia</c:v>
                  </c:pt>
                  <c:pt idx="13">
                    <c:v>Reino Unido</c:v>
                  </c:pt>
                  <c:pt idx="14">
                    <c:v>EEUU</c:v>
                  </c:pt>
                  <c:pt idx="15">
                    <c:v>Colombia</c:v>
                  </c:pt>
                  <c:pt idx="16">
                    <c:v>Argentina</c:v>
                  </c:pt>
                  <c:pt idx="17">
                    <c:v>México</c:v>
                  </c:pt>
                  <c:pt idx="18">
                    <c:v>España</c:v>
                  </c:pt>
                  <c:pt idx="19">
                    <c:v>Francia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'Fallecidos por millón mundo'!$C$2:$C$21</c:f>
              <c:numCache>
                <c:formatCode>#,##0</c:formatCode>
                <c:ptCount val="20"/>
                <c:pt idx="0">
                  <c:v>5572</c:v>
                </c:pt>
                <c:pt idx="1">
                  <c:v>3098</c:v>
                </c:pt>
                <c:pt idx="2">
                  <c:v>2874</c:v>
                </c:pt>
                <c:pt idx="3">
                  <c:v>2811</c:v>
                </c:pt>
                <c:pt idx="4">
                  <c:v>2618</c:v>
                </c:pt>
                <c:pt idx="5">
                  <c:v>2582</c:v>
                </c:pt>
                <c:pt idx="6">
                  <c:v>2271</c:v>
                </c:pt>
                <c:pt idx="7">
                  <c:v>2209</c:v>
                </c:pt>
                <c:pt idx="8">
                  <c:v>2150</c:v>
                </c:pt>
                <c:pt idx="9">
                  <c:v>2110</c:v>
                </c:pt>
                <c:pt idx="10">
                  <c:v>2095</c:v>
                </c:pt>
                <c:pt idx="11">
                  <c:v>1981</c:v>
                </c:pt>
                <c:pt idx="12">
                  <c:v>1961</c:v>
                </c:pt>
                <c:pt idx="13">
                  <c:v>1874</c:v>
                </c:pt>
                <c:pt idx="14">
                  <c:v>1840</c:v>
                </c:pt>
                <c:pt idx="15">
                  <c:v>1779</c:v>
                </c:pt>
                <c:pt idx="16">
                  <c:v>1774</c:v>
                </c:pt>
                <c:pt idx="17">
                  <c:v>1757</c:v>
                </c:pt>
                <c:pt idx="18">
                  <c:v>1715</c:v>
                </c:pt>
                <c:pt idx="19">
                  <c:v>1681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EEEE-40A2-80A4-ABA30B97DA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7"/>
        <c:gapDepth val="51"/>
        <c:shape val="box"/>
        <c:axId val="922244880"/>
        <c:axId val="922247792"/>
        <c:axId val="0"/>
      </c:bar3DChart>
      <c:catAx>
        <c:axId val="9222448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22247792"/>
        <c:crosses val="autoZero"/>
        <c:auto val="1"/>
        <c:lblAlgn val="ctr"/>
        <c:lblOffset val="100"/>
        <c:noMultiLvlLbl val="0"/>
      </c:catAx>
      <c:valAx>
        <c:axId val="922247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22244880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metal">
      <a:bevelT w="165100" prst="coolSlant"/>
      <a:bevelB w="114300" prst="artDeco"/>
    </a:sp3d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011794198802069E-2"/>
          <c:y val="0.11137911558523539"/>
          <c:w val="0.89521981627296587"/>
          <c:h val="0.62274452639622579"/>
        </c:manualLayout>
      </c:layout>
      <c:barChart>
        <c:barDir val="col"/>
        <c:grouping val="clustered"/>
        <c:varyColors val="0"/>
        <c:ser>
          <c:idx val="0"/>
          <c:order val="0"/>
          <c:tx>
            <c:v>Casos en 7 días</c:v>
          </c:tx>
          <c:spPr>
            <a:solidFill>
              <a:schemeClr val="accent1"/>
            </a:solidFill>
            <a:ln w="98425" cap="sq" cmpd="dbl">
              <a:solidFill>
                <a:schemeClr val="accent1">
                  <a:alpha val="32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  <a:outerShdw blurRad="355600" dist="647700" dir="5880000" sx="99000" sy="99000" algn="ctr" rotWithShape="0">
                <a:srgbClr val="000000">
                  <a:alpha val="81000"/>
                </a:srgbClr>
              </a:outerShdw>
              <a:softEdge rad="330200"/>
            </a:effectLst>
            <a:scene3d>
              <a:camera prst="orthographicFront"/>
              <a:lightRig rig="threePt" dir="t">
                <a:rot lat="0" lon="0" rev="21594000"/>
              </a:lightRig>
            </a:scene3d>
            <a:sp3d prstMaterial="softEdge">
              <a:bevelT prst="relaxedInset"/>
              <a:bevelB w="101600" prst="riblet"/>
            </a:sp3d>
          </c:spPr>
          <c:invertIfNegative val="0"/>
          <c:dLbls>
            <c:dLbl>
              <c:idx val="5"/>
              <c:layout>
                <c:manualLayout>
                  <c:x val="2.86285133654406E-3"/>
                  <c:y val="5.1680263413967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68-4FCB-AFFC-2BAA2162B0BB}"/>
                </c:ext>
              </c:extLst>
            </c:dLbl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'Variación de casos'!$A$2:$B$16</c:f>
              <c:multiLvlStrCache>
                <c:ptCount val="10"/>
                <c:lvl>
                  <c:pt idx="0">
                    <c:v>Colombia</c:v>
                  </c:pt>
                  <c:pt idx="1">
                    <c:v>Chile</c:v>
                  </c:pt>
                  <c:pt idx="2">
                    <c:v>Brasil</c:v>
                  </c:pt>
                  <c:pt idx="3">
                    <c:v>Bolivia</c:v>
                  </c:pt>
                  <c:pt idx="4">
                    <c:v>Paraguay</c:v>
                  </c:pt>
                  <c:pt idx="5">
                    <c:v>Venezuela</c:v>
                  </c:pt>
                  <c:pt idx="6">
                    <c:v>Ecuador</c:v>
                  </c:pt>
                  <c:pt idx="7">
                    <c:v>Argentina</c:v>
                  </c:pt>
                  <c:pt idx="8">
                    <c:v>Uruguay</c:v>
                  </c:pt>
                  <c:pt idx="9">
                    <c:v>Perú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'Variación de casos'!$C$2:$C$16</c:f>
              <c:numCache>
                <c:formatCode>#,##0</c:formatCode>
                <c:ptCount val="10"/>
                <c:pt idx="0">
                  <c:v>183956</c:v>
                </c:pt>
                <c:pt idx="1">
                  <c:v>50510</c:v>
                </c:pt>
                <c:pt idx="2">
                  <c:v>435825</c:v>
                </c:pt>
                <c:pt idx="3">
                  <c:v>18887</c:v>
                </c:pt>
                <c:pt idx="4">
                  <c:v>20408</c:v>
                </c:pt>
                <c:pt idx="5">
                  <c:v>9271</c:v>
                </c:pt>
                <c:pt idx="6">
                  <c:v>6688</c:v>
                </c:pt>
                <c:pt idx="7">
                  <c:v>206761</c:v>
                </c:pt>
                <c:pt idx="8">
                  <c:v>24531</c:v>
                </c:pt>
                <c:pt idx="9">
                  <c:v>28740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68-4FCB-AFFC-2BAA2162B0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1"/>
        <c:overlap val="-27"/>
        <c:axId val="2014711264"/>
        <c:axId val="2014710432"/>
      </c:barChart>
      <c:lineChart>
        <c:grouping val="standard"/>
        <c:varyColors val="0"/>
        <c:ser>
          <c:idx val="1"/>
          <c:order val="1"/>
          <c:tx>
            <c:v>Variación de Casos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1.2329054538933329E-2"/>
                  <c:y val="4.9394506123950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68-4FCB-AFFC-2BAA2162B0BB}"/>
                </c:ext>
              </c:extLst>
            </c:dLbl>
            <c:dLbl>
              <c:idx val="9"/>
              <c:layout>
                <c:manualLayout>
                  <c:x val="1.4570724052902937E-2"/>
                  <c:y val="3.7112010796221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68-4FCB-AFFC-2BAA2162B0BB}"/>
                </c:ext>
              </c:extLst>
            </c:dLbl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'Variación de casos'!$A$2:$B$16</c:f>
              <c:multiLvlStrCache>
                <c:ptCount val="10"/>
                <c:lvl>
                  <c:pt idx="0">
                    <c:v>Colombia</c:v>
                  </c:pt>
                  <c:pt idx="1">
                    <c:v>Chile</c:v>
                  </c:pt>
                  <c:pt idx="2">
                    <c:v>Brasil</c:v>
                  </c:pt>
                  <c:pt idx="3">
                    <c:v>Bolivia</c:v>
                  </c:pt>
                  <c:pt idx="4">
                    <c:v>Paraguay</c:v>
                  </c:pt>
                  <c:pt idx="5">
                    <c:v>Venezuela</c:v>
                  </c:pt>
                  <c:pt idx="6">
                    <c:v>Ecuador</c:v>
                  </c:pt>
                  <c:pt idx="7">
                    <c:v>Argentina</c:v>
                  </c:pt>
                  <c:pt idx="8">
                    <c:v>Uruguay</c:v>
                  </c:pt>
                  <c:pt idx="9">
                    <c:v>Perú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'Variación de casos'!$D$2:$D$16</c:f>
              <c:numCache>
                <c:formatCode>0%</c:formatCode>
                <c:ptCount val="10"/>
                <c:pt idx="0">
                  <c:v>0.21</c:v>
                </c:pt>
                <c:pt idx="1">
                  <c:v>0.09</c:v>
                </c:pt>
                <c:pt idx="2">
                  <c:v>0.03</c:v>
                </c:pt>
                <c:pt idx="3">
                  <c:v>0.02</c:v>
                </c:pt>
                <c:pt idx="4">
                  <c:v>0.01</c:v>
                </c:pt>
                <c:pt idx="5">
                  <c:v>-0.01</c:v>
                </c:pt>
                <c:pt idx="6">
                  <c:v>-0.03</c:v>
                </c:pt>
                <c:pt idx="7">
                  <c:v>-0.05</c:v>
                </c:pt>
                <c:pt idx="8">
                  <c:v>-0.06</c:v>
                </c:pt>
                <c:pt idx="9">
                  <c:v>-7.0000000000000007E-2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68-4FCB-AFFC-2BAA2162B0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14712096"/>
        <c:axId val="2014708352"/>
      </c:lineChart>
      <c:catAx>
        <c:axId val="201471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0432"/>
        <c:crosses val="autoZero"/>
        <c:auto val="1"/>
        <c:lblAlgn val="ctr"/>
        <c:lblOffset val="100"/>
        <c:noMultiLvlLbl val="0"/>
      </c:catAx>
      <c:valAx>
        <c:axId val="201471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1264"/>
        <c:crosses val="autoZero"/>
        <c:crossBetween val="between"/>
      </c:valAx>
      <c:valAx>
        <c:axId val="201470835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2096"/>
        <c:crosses val="max"/>
        <c:crossBetween val="between"/>
      </c:valAx>
      <c:catAx>
        <c:axId val="2014712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4708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Fallecidos ultimos 7 días</c:v>
          </c:tx>
          <c:spPr>
            <a:solidFill>
              <a:schemeClr val="tx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 prst="relaxedInset"/>
            </a:sp3d>
          </c:spPr>
          <c:invertIfNegative val="0"/>
          <c:dLbls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'Variacion fallecidos'!$A$2:$B$12</c:f>
              <c:multiLvlStrCache>
                <c:ptCount val="10"/>
                <c:lvl>
                  <c:pt idx="0">
                    <c:v>Chile</c:v>
                  </c:pt>
                  <c:pt idx="1">
                    <c:v>Uruguay</c:v>
                  </c:pt>
                  <c:pt idx="2">
                    <c:v>Argentina</c:v>
                  </c:pt>
                  <c:pt idx="3">
                    <c:v>Colombia</c:v>
                  </c:pt>
                  <c:pt idx="4">
                    <c:v>Bolivia</c:v>
                  </c:pt>
                  <c:pt idx="5">
                    <c:v>Perú</c:v>
                  </c:pt>
                  <c:pt idx="6">
                    <c:v>Paraguay</c:v>
                  </c:pt>
                  <c:pt idx="7">
                    <c:v>Ecuador</c:v>
                  </c:pt>
                  <c:pt idx="8">
                    <c:v>Brasil</c:v>
                  </c:pt>
                  <c:pt idx="9">
                    <c:v>Venezuela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'Variacion fallecidos'!$C$3:$C$12</c:f>
              <c:numCache>
                <c:formatCode>#,##0</c:formatCode>
                <c:ptCount val="10"/>
                <c:pt idx="0">
                  <c:v>769</c:v>
                </c:pt>
                <c:pt idx="1">
                  <c:v>407</c:v>
                </c:pt>
                <c:pt idx="2">
                  <c:v>3759</c:v>
                </c:pt>
                <c:pt idx="3">
                  <c:v>3675</c:v>
                </c:pt>
                <c:pt idx="4">
                  <c:v>523</c:v>
                </c:pt>
                <c:pt idx="5">
                  <c:v>2650</c:v>
                </c:pt>
                <c:pt idx="6">
                  <c:v>752</c:v>
                </c:pt>
                <c:pt idx="7" formatCode="General">
                  <c:v>288</c:v>
                </c:pt>
                <c:pt idx="8">
                  <c:v>11487</c:v>
                </c:pt>
                <c:pt idx="9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43-4C6E-A399-EA38B05FB5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-80"/>
        <c:axId val="358148415"/>
        <c:axId val="358140511"/>
      </c:barChart>
      <c:lineChart>
        <c:grouping val="standard"/>
        <c:varyColors val="0"/>
        <c:ser>
          <c:idx val="2"/>
          <c:order val="1"/>
          <c:tx>
            <c:v>Variación fallecidos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'Variacion fallecidos'!$A$3:$B$12</c:f>
              <c:multiLvlStrCache>
                <c:ptCount val="10"/>
                <c:lvl>
                  <c:pt idx="0">
                    <c:v>Chile</c:v>
                  </c:pt>
                  <c:pt idx="1">
                    <c:v>Uruguay</c:v>
                  </c:pt>
                  <c:pt idx="2">
                    <c:v>Argentina</c:v>
                  </c:pt>
                  <c:pt idx="3">
                    <c:v>Colombia</c:v>
                  </c:pt>
                  <c:pt idx="4">
                    <c:v>Bolivia</c:v>
                  </c:pt>
                  <c:pt idx="5">
                    <c:v>Perú</c:v>
                  </c:pt>
                  <c:pt idx="6">
                    <c:v>Paraguay</c:v>
                  </c:pt>
                  <c:pt idx="7">
                    <c:v>Ecuador</c:v>
                  </c:pt>
                  <c:pt idx="8">
                    <c:v>Brasil</c:v>
                  </c:pt>
                  <c:pt idx="9">
                    <c:v>Venezuela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'Variacion fallecidos'!$D$3:$D$12</c:f>
              <c:numCache>
                <c:formatCode>0%</c:formatCode>
                <c:ptCount val="10"/>
                <c:pt idx="0">
                  <c:v>0.16</c:v>
                </c:pt>
                <c:pt idx="1">
                  <c:v>0.12</c:v>
                </c:pt>
                <c:pt idx="2">
                  <c:v>0.1</c:v>
                </c:pt>
                <c:pt idx="3">
                  <c:v>0.04</c:v>
                </c:pt>
                <c:pt idx="4">
                  <c:v>0.01</c:v>
                </c:pt>
                <c:pt idx="5">
                  <c:v>0</c:v>
                </c:pt>
                <c:pt idx="6">
                  <c:v>0</c:v>
                </c:pt>
                <c:pt idx="7">
                  <c:v>-0.06</c:v>
                </c:pt>
                <c:pt idx="8">
                  <c:v>-0.11</c:v>
                </c:pt>
                <c:pt idx="9">
                  <c:v>-0.2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43-4C6E-A399-EA38B05FB5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32773295"/>
        <c:axId val="532756655"/>
      </c:lineChart>
      <c:catAx>
        <c:axId val="358148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63500">
              <a:srgbClr val="4472C4">
                <a:alpha val="40000"/>
              </a:srgb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58140511"/>
        <c:crosses val="autoZero"/>
        <c:auto val="0"/>
        <c:lblAlgn val="ctr"/>
        <c:lblOffset val="100"/>
        <c:noMultiLvlLbl val="0"/>
      </c:catAx>
      <c:valAx>
        <c:axId val="358140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58148415"/>
        <c:crosses val="autoZero"/>
        <c:crossBetween val="between"/>
      </c:valAx>
      <c:valAx>
        <c:axId val="532756655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532773295"/>
        <c:crosses val="max"/>
        <c:crossBetween val="between"/>
      </c:valAx>
      <c:catAx>
        <c:axId val="53277329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27566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Casos por M/ hab.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6339869281045752E-3"/>
                  <c:y val="0.14823261117445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8C-4FB2-8C98-BF47660E6526}"/>
                </c:ext>
              </c:extLst>
            </c:dLbl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'Casos y fallecidos xM'!$A$2:$B$14</c:f>
              <c:multiLvlStrCache>
                <c:ptCount val="10"/>
                <c:lvl>
                  <c:pt idx="0">
                    <c:v>Uruguay</c:v>
                  </c:pt>
                  <c:pt idx="1">
                    <c:v>Paraguay</c:v>
                  </c:pt>
                  <c:pt idx="2">
                    <c:v>Argentina</c:v>
                  </c:pt>
                  <c:pt idx="3">
                    <c:v>Perú</c:v>
                  </c:pt>
                  <c:pt idx="4">
                    <c:v>Colombia</c:v>
                  </c:pt>
                  <c:pt idx="5">
                    <c:v>Brasil</c:v>
                  </c:pt>
                  <c:pt idx="6">
                    <c:v>Bolivia</c:v>
                  </c:pt>
                  <c:pt idx="7">
                    <c:v>Chile</c:v>
                  </c:pt>
                  <c:pt idx="8">
                    <c:v>Ecuador</c:v>
                  </c:pt>
                  <c:pt idx="9">
                    <c:v>Venezuela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'Casos y fallecidos xM'!$C$2:$C$14</c:f>
              <c:numCache>
                <c:formatCode>#,##0</c:formatCode>
                <c:ptCount val="10"/>
                <c:pt idx="0">
                  <c:v>7039</c:v>
                </c:pt>
                <c:pt idx="1">
                  <c:v>2829</c:v>
                </c:pt>
                <c:pt idx="2">
                  <c:v>4536</c:v>
                </c:pt>
                <c:pt idx="3">
                  <c:v>861</c:v>
                </c:pt>
                <c:pt idx="4">
                  <c:v>3580</c:v>
                </c:pt>
                <c:pt idx="5">
                  <c:v>2037</c:v>
                </c:pt>
                <c:pt idx="6">
                  <c:v>1598</c:v>
                </c:pt>
                <c:pt idx="7">
                  <c:v>2621</c:v>
                </c:pt>
                <c:pt idx="8">
                  <c:v>374</c:v>
                </c:pt>
                <c:pt idx="9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8C-4FB2-8C98-BF47660E65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64032047"/>
        <c:axId val="1664029135"/>
      </c:barChart>
      <c:lineChart>
        <c:grouping val="standard"/>
        <c:varyColors val="0"/>
        <c:ser>
          <c:idx val="1"/>
          <c:order val="1"/>
          <c:tx>
            <c:v>Fallecidos por M/ hab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2363465160075331E-2"/>
                  <c:y val="3.59582883854728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8C-4FB2-8C98-BF47660E6526}"/>
                </c:ext>
              </c:extLst>
            </c:dLbl>
            <c:dLbl>
              <c:idx val="2"/>
              <c:layout>
                <c:manualLayout>
                  <c:x val="1.1770244821092278E-3"/>
                  <c:y val="5.034160373966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8C-4FB2-8C98-BF47660E6526}"/>
                </c:ext>
              </c:extLst>
            </c:dLbl>
            <c:dLbl>
              <c:idx val="3"/>
              <c:layout>
                <c:manualLayout>
                  <c:x val="6.5359477124182861E-3"/>
                  <c:y val="9.9889012208657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8C-4FB2-8C98-BF47660E6526}"/>
                </c:ext>
              </c:extLst>
            </c:dLbl>
            <c:dLbl>
              <c:idx val="4"/>
              <c:layout>
                <c:manualLayout>
                  <c:x val="0"/>
                  <c:y val="7.399186089530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8C-4FB2-8C98-BF47660E6526}"/>
                </c:ext>
              </c:extLst>
            </c:dLbl>
            <c:dLbl>
              <c:idx val="6"/>
              <c:layout>
                <c:manualLayout>
                  <c:x val="1.9607843137254902E-2"/>
                  <c:y val="-8.5698081924480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98C-4FB2-8C98-BF47660E6526}"/>
                </c:ext>
              </c:extLst>
            </c:dLbl>
            <c:dLbl>
              <c:idx val="7"/>
              <c:layout>
                <c:manualLayout>
                  <c:x val="2.5631422661150319E-2"/>
                  <c:y val="-4.9410935283575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98C-4FB2-8C98-BF47660E6526}"/>
                </c:ext>
              </c:extLst>
            </c:dLbl>
            <c:dLbl>
              <c:idx val="8"/>
              <c:layout>
                <c:manualLayout>
                  <c:x val="8.2391713747645944E-3"/>
                  <c:y val="3.59582883854728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98C-4FB2-8C98-BF47660E6526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'Casos y fallecidos xM'!$A$2:$B$14</c:f>
              <c:multiLvlStrCache>
                <c:ptCount val="10"/>
                <c:lvl>
                  <c:pt idx="0">
                    <c:v>Uruguay</c:v>
                  </c:pt>
                  <c:pt idx="1">
                    <c:v>Paraguay</c:v>
                  </c:pt>
                  <c:pt idx="2">
                    <c:v>Argentina</c:v>
                  </c:pt>
                  <c:pt idx="3">
                    <c:v>Perú</c:v>
                  </c:pt>
                  <c:pt idx="4">
                    <c:v>Colombia</c:v>
                  </c:pt>
                  <c:pt idx="5">
                    <c:v>Brasil</c:v>
                  </c:pt>
                  <c:pt idx="6">
                    <c:v>Bolivia</c:v>
                  </c:pt>
                  <c:pt idx="7">
                    <c:v>Chile</c:v>
                  </c:pt>
                  <c:pt idx="8">
                    <c:v>Ecuador</c:v>
                  </c:pt>
                  <c:pt idx="9">
                    <c:v>Venezuela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'Casos y fallecidos xM'!$D$2:$D$14</c:f>
              <c:numCache>
                <c:formatCode>General</c:formatCode>
                <c:ptCount val="10"/>
                <c:pt idx="0">
                  <c:v>117</c:v>
                </c:pt>
                <c:pt idx="1">
                  <c:v>104</c:v>
                </c:pt>
                <c:pt idx="2">
                  <c:v>82</c:v>
                </c:pt>
                <c:pt idx="3">
                  <c:v>79</c:v>
                </c:pt>
                <c:pt idx="4">
                  <c:v>72</c:v>
                </c:pt>
                <c:pt idx="5">
                  <c:v>54</c:v>
                </c:pt>
                <c:pt idx="6">
                  <c:v>44</c:v>
                </c:pt>
                <c:pt idx="7">
                  <c:v>40</c:v>
                </c:pt>
                <c:pt idx="8">
                  <c:v>16</c:v>
                </c:pt>
                <c:pt idx="9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98C-4FB2-8C98-BF47660E65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64032879"/>
        <c:axId val="1664031631"/>
      </c:lineChart>
      <c:catAx>
        <c:axId val="166403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664029135"/>
        <c:crosses val="autoZero"/>
        <c:auto val="1"/>
        <c:lblAlgn val="ctr"/>
        <c:lblOffset val="100"/>
        <c:noMultiLvlLbl val="0"/>
      </c:catAx>
      <c:valAx>
        <c:axId val="1664029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664032047"/>
        <c:crosses val="autoZero"/>
        <c:crossBetween val="between"/>
      </c:valAx>
      <c:valAx>
        <c:axId val="1664031631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664032879"/>
        <c:crosses val="max"/>
        <c:crossBetween val="between"/>
      </c:valAx>
      <c:catAx>
        <c:axId val="1664032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40316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5"/>
          <c:order val="3"/>
          <c:tx>
            <c:strRef>
              <c:f>Letalidad!$F$1</c:f>
              <c:strCache>
                <c:ptCount val="1"/>
                <c:pt idx="0">
                  <c:v>Letalidad</c:v>
                </c:pt>
              </c:strCache>
            </c:strRef>
          </c:tx>
          <c:spPr>
            <a:gradFill flip="none" rotWithShape="1">
              <a:gsLst>
                <a:gs pos="0">
                  <a:srgbClr val="ED7D31">
                    <a:lumMod val="40000"/>
                    <a:lumOff val="60000"/>
                  </a:srgbClr>
                </a:gs>
                <a:gs pos="46000">
                  <a:srgbClr val="ED7D31">
                    <a:lumMod val="95000"/>
                    <a:lumOff val="5000"/>
                  </a:srgbClr>
                </a:gs>
                <a:gs pos="100000">
                  <a:srgbClr val="ED7D31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 prstMaterial="plastic">
              <a:bevelT w="939800" h="508000" prst="slope"/>
            </a:sp3d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Letalidad!$A$2:$B$15</c:f>
              <c:multiLvlStrCache>
                <c:ptCount val="14"/>
                <c:lvl>
                  <c:pt idx="0">
                    <c:v>Perú</c:v>
                  </c:pt>
                  <c:pt idx="1">
                    <c:v>Ecuador</c:v>
                  </c:pt>
                  <c:pt idx="2">
                    <c:v>Bolivia</c:v>
                  </c:pt>
                  <c:pt idx="3">
                    <c:v>Brasil</c:v>
                  </c:pt>
                  <c:pt idx="4">
                    <c:v>Paraguay</c:v>
                  </c:pt>
                  <c:pt idx="5">
                    <c:v>Colombia</c:v>
                  </c:pt>
                  <c:pt idx="6">
                    <c:v>Guyana</c:v>
                  </c:pt>
                  <c:pt idx="7">
                    <c:v>Chile</c:v>
                  </c:pt>
                  <c:pt idx="8">
                    <c:v>Surinam</c:v>
                  </c:pt>
                  <c:pt idx="9">
                    <c:v>Argentina</c:v>
                  </c:pt>
                  <c:pt idx="10">
                    <c:v>Uruguay</c:v>
                  </c:pt>
                  <c:pt idx="11">
                    <c:v>Venezuela</c:v>
                  </c:pt>
                  <c:pt idx="12">
                    <c:v>Guyana Francesa</c:v>
                  </c:pt>
                  <c:pt idx="13">
                    <c:v>Islas Malvinas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</c:lvl>
              </c:multiLvlStrCache>
            </c:multiLvlStrRef>
          </c:cat>
          <c:val>
            <c:numRef>
              <c:f>Letalidad!$F$2:$F$15</c:f>
              <c:numCache>
                <c:formatCode>0.0</c:formatCode>
                <c:ptCount val="14"/>
                <c:pt idx="0">
                  <c:v>9.3957708351532592</c:v>
                </c:pt>
                <c:pt idx="1">
                  <c:v>4.8149289917923923</c:v>
                </c:pt>
                <c:pt idx="2">
                  <c:v>3.8837644594461471</c:v>
                </c:pt>
                <c:pt idx="3">
                  <c:v>2.7953931482765708</c:v>
                </c:pt>
                <c:pt idx="4">
                  <c:v>2.6249188051350196</c:v>
                </c:pt>
                <c:pt idx="5">
                  <c:v>2.5774333757069674</c:v>
                </c:pt>
                <c:pt idx="6">
                  <c:v>2.2989158199466426</c:v>
                </c:pt>
                <c:pt idx="7">
                  <c:v>2.0964931692573163</c:v>
                </c:pt>
                <c:pt idx="8">
                  <c:v>2.0807758409035109</c:v>
                </c:pt>
                <c:pt idx="9">
                  <c:v>2.0529704820280354</c:v>
                </c:pt>
                <c:pt idx="10">
                  <c:v>1.4656079410814735</c:v>
                </c:pt>
                <c:pt idx="11">
                  <c:v>1.1249864985002949</c:v>
                </c:pt>
                <c:pt idx="12">
                  <c:v>0.48938321536905965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6-43BF-8423-0432BE4B68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76"/>
        <c:axId val="237994575"/>
        <c:axId val="237977519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Letalidad!$C$1</c15:sqref>
                        </c15:formulaRef>
                      </c:ext>
                    </c:extLst>
                    <c:strCache>
                      <c:ptCount val="1"/>
                      <c:pt idx="0">
                        <c:v>Total Casos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es-PE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Letalidad!$A$2:$B$15</c15:sqref>
                        </c15:formulaRef>
                      </c:ext>
                    </c:extLst>
                    <c:multiLvlStrCache>
                      <c:ptCount val="14"/>
                      <c:lvl>
                        <c:pt idx="0">
                          <c:v>Perú</c:v>
                        </c:pt>
                        <c:pt idx="1">
                          <c:v>Ecuador</c:v>
                        </c:pt>
                        <c:pt idx="2">
                          <c:v>Bolivia</c:v>
                        </c:pt>
                        <c:pt idx="3">
                          <c:v>Brasil</c:v>
                        </c:pt>
                        <c:pt idx="4">
                          <c:v>Paraguay</c:v>
                        </c:pt>
                        <c:pt idx="5">
                          <c:v>Colombia</c:v>
                        </c:pt>
                        <c:pt idx="6">
                          <c:v>Guyana</c:v>
                        </c:pt>
                        <c:pt idx="7">
                          <c:v>Chile</c:v>
                        </c:pt>
                        <c:pt idx="8">
                          <c:v>Surinam</c:v>
                        </c:pt>
                        <c:pt idx="9">
                          <c:v>Argentina</c:v>
                        </c:pt>
                        <c:pt idx="10">
                          <c:v>Uruguay</c:v>
                        </c:pt>
                        <c:pt idx="11">
                          <c:v>Venezuela</c:v>
                        </c:pt>
                        <c:pt idx="12">
                          <c:v>Guyana Francesa</c:v>
                        </c:pt>
                        <c:pt idx="13">
                          <c:v>Islas Malvinas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  <c:pt idx="11">
                          <c:v>12</c:v>
                        </c:pt>
                        <c:pt idx="12">
                          <c:v>13</c:v>
                        </c:pt>
                        <c:pt idx="13">
                          <c:v>14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Letalidad!$C$2:$C$15</c15:sqref>
                        </c15:formulaRef>
                      </c:ext>
                    </c:extLst>
                    <c:numCache>
                      <c:formatCode>#,##0</c:formatCode>
                      <c:ptCount val="14"/>
                      <c:pt idx="0">
                        <c:v>1980391</c:v>
                      </c:pt>
                      <c:pt idx="1">
                        <c:v>431429</c:v>
                      </c:pt>
                      <c:pt idx="2">
                        <c:v>385734</c:v>
                      </c:pt>
                      <c:pt idx="3">
                        <c:v>16907425</c:v>
                      </c:pt>
                      <c:pt idx="4">
                        <c:v>371021</c:v>
                      </c:pt>
                      <c:pt idx="5">
                        <c:v>3547017</c:v>
                      </c:pt>
                      <c:pt idx="6">
                        <c:v>17617</c:v>
                      </c:pt>
                      <c:pt idx="7">
                        <c:v>1427956</c:v>
                      </c:pt>
                      <c:pt idx="8">
                        <c:v>16292</c:v>
                      </c:pt>
                      <c:pt idx="9">
                        <c:v>3939024</c:v>
                      </c:pt>
                      <c:pt idx="10">
                        <c:v>312703</c:v>
                      </c:pt>
                      <c:pt idx="11">
                        <c:v>240714</c:v>
                      </c:pt>
                      <c:pt idx="12">
                        <c:v>24725</c:v>
                      </c:pt>
                      <c:pt idx="13" formatCode="General">
                        <c:v>63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6D6-43BF-8423-0432BE4B681F}"/>
                  </c:ext>
                </c:extLst>
              </c15:ser>
            </c15:filteredBarSeries>
            <c15:filteredBar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Letalidad!$D$1</c15:sqref>
                        </c15:formulaRef>
                      </c:ext>
                    </c:extLst>
                    <c:strCache>
                      <c:ptCount val="1"/>
                      <c:pt idx="0">
                        <c:v>Total Fallecidos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es-PE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Letalidad!$A$2:$B$15</c15:sqref>
                        </c15:formulaRef>
                      </c:ext>
                    </c:extLst>
                    <c:multiLvlStrCache>
                      <c:ptCount val="14"/>
                      <c:lvl>
                        <c:pt idx="0">
                          <c:v>Perú</c:v>
                        </c:pt>
                        <c:pt idx="1">
                          <c:v>Ecuador</c:v>
                        </c:pt>
                        <c:pt idx="2">
                          <c:v>Bolivia</c:v>
                        </c:pt>
                        <c:pt idx="3">
                          <c:v>Brasil</c:v>
                        </c:pt>
                        <c:pt idx="4">
                          <c:v>Paraguay</c:v>
                        </c:pt>
                        <c:pt idx="5">
                          <c:v>Colombia</c:v>
                        </c:pt>
                        <c:pt idx="6">
                          <c:v>Guyana</c:v>
                        </c:pt>
                        <c:pt idx="7">
                          <c:v>Chile</c:v>
                        </c:pt>
                        <c:pt idx="8">
                          <c:v>Surinam</c:v>
                        </c:pt>
                        <c:pt idx="9">
                          <c:v>Argentina</c:v>
                        </c:pt>
                        <c:pt idx="10">
                          <c:v>Uruguay</c:v>
                        </c:pt>
                        <c:pt idx="11">
                          <c:v>Venezuela</c:v>
                        </c:pt>
                        <c:pt idx="12">
                          <c:v>Guyana Francesa</c:v>
                        </c:pt>
                        <c:pt idx="13">
                          <c:v>Islas Malvinas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  <c:pt idx="11">
                          <c:v>12</c:v>
                        </c:pt>
                        <c:pt idx="12">
                          <c:v>13</c:v>
                        </c:pt>
                        <c:pt idx="13">
                          <c:v>14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Letalidad!$D$2:$D$15</c15:sqref>
                        </c15:formulaRef>
                      </c:ext>
                    </c:extLst>
                    <c:numCache>
                      <c:formatCode>#,##0</c:formatCode>
                      <c:ptCount val="14"/>
                      <c:pt idx="0">
                        <c:v>186073</c:v>
                      </c:pt>
                      <c:pt idx="1">
                        <c:v>20773</c:v>
                      </c:pt>
                      <c:pt idx="2">
                        <c:v>14981</c:v>
                      </c:pt>
                      <c:pt idx="3">
                        <c:v>472629</c:v>
                      </c:pt>
                      <c:pt idx="4">
                        <c:v>9739</c:v>
                      </c:pt>
                      <c:pt idx="5">
                        <c:v>91422</c:v>
                      </c:pt>
                      <c:pt idx="6" formatCode="General">
                        <c:v>405</c:v>
                      </c:pt>
                      <c:pt idx="7">
                        <c:v>29937</c:v>
                      </c:pt>
                      <c:pt idx="8" formatCode="General">
                        <c:v>339</c:v>
                      </c:pt>
                      <c:pt idx="9">
                        <c:v>80867</c:v>
                      </c:pt>
                      <c:pt idx="10">
                        <c:v>4583</c:v>
                      </c:pt>
                      <c:pt idx="11">
                        <c:v>2708</c:v>
                      </c:pt>
                      <c:pt idx="12">
                        <c:v>121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6D6-43BF-8423-0432BE4B681F}"/>
                  </c:ext>
                </c:extLst>
              </c15:ser>
            </c15:filteredBarSeries>
            <c15:filteredBarSeries>
              <c15:ser>
                <c:idx val="4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Letalidad!$E$1</c15:sqref>
                        </c15:formulaRef>
                      </c:ext>
                    </c:extLst>
                    <c:strCache>
                      <c:ptCount val="1"/>
                      <c:pt idx="0">
                        <c:v>Población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es-PE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Letalidad!$A$2:$B$15</c15:sqref>
                        </c15:formulaRef>
                      </c:ext>
                    </c:extLst>
                    <c:multiLvlStrCache>
                      <c:ptCount val="14"/>
                      <c:lvl>
                        <c:pt idx="0">
                          <c:v>Perú</c:v>
                        </c:pt>
                        <c:pt idx="1">
                          <c:v>Ecuador</c:v>
                        </c:pt>
                        <c:pt idx="2">
                          <c:v>Bolivia</c:v>
                        </c:pt>
                        <c:pt idx="3">
                          <c:v>Brasil</c:v>
                        </c:pt>
                        <c:pt idx="4">
                          <c:v>Paraguay</c:v>
                        </c:pt>
                        <c:pt idx="5">
                          <c:v>Colombia</c:v>
                        </c:pt>
                        <c:pt idx="6">
                          <c:v>Guyana</c:v>
                        </c:pt>
                        <c:pt idx="7">
                          <c:v>Chile</c:v>
                        </c:pt>
                        <c:pt idx="8">
                          <c:v>Surinam</c:v>
                        </c:pt>
                        <c:pt idx="9">
                          <c:v>Argentina</c:v>
                        </c:pt>
                        <c:pt idx="10">
                          <c:v>Uruguay</c:v>
                        </c:pt>
                        <c:pt idx="11">
                          <c:v>Venezuela</c:v>
                        </c:pt>
                        <c:pt idx="12">
                          <c:v>Guyana Francesa</c:v>
                        </c:pt>
                        <c:pt idx="13">
                          <c:v>Islas Malvinas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  <c:pt idx="11">
                          <c:v>12</c:v>
                        </c:pt>
                        <c:pt idx="12">
                          <c:v>13</c:v>
                        </c:pt>
                        <c:pt idx="13">
                          <c:v>14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Letalidad!$E$2:$E$15</c15:sqref>
                        </c15:formulaRef>
                      </c:ext>
                    </c:extLst>
                    <c:numCache>
                      <c:formatCode>#,##0</c:formatCode>
                      <c:ptCount val="14"/>
                      <c:pt idx="0">
                        <c:v>33396660</c:v>
                      </c:pt>
                      <c:pt idx="1">
                        <c:v>17890745</c:v>
                      </c:pt>
                      <c:pt idx="2">
                        <c:v>11820304</c:v>
                      </c:pt>
                      <c:pt idx="3">
                        <c:v>213959658</c:v>
                      </c:pt>
                      <c:pt idx="4">
                        <c:v>7213611</c:v>
                      </c:pt>
                      <c:pt idx="5">
                        <c:v>51384987</c:v>
                      </c:pt>
                      <c:pt idx="6">
                        <c:v>790071</c:v>
                      </c:pt>
                      <c:pt idx="7">
                        <c:v>19268206</c:v>
                      </c:pt>
                      <c:pt idx="8">
                        <c:v>591501</c:v>
                      </c:pt>
                      <c:pt idx="9">
                        <c:v>45579889</c:v>
                      </c:pt>
                      <c:pt idx="10">
                        <c:v>3484897</c:v>
                      </c:pt>
                      <c:pt idx="11">
                        <c:v>28361088</c:v>
                      </c:pt>
                      <c:pt idx="12">
                        <c:v>305815</c:v>
                      </c:pt>
                      <c:pt idx="13">
                        <c:v>3573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6D6-43BF-8423-0432BE4B681F}"/>
                  </c:ext>
                </c:extLst>
              </c15:ser>
            </c15:filteredBarSeries>
          </c:ext>
        </c:extLst>
      </c:barChart>
      <c:catAx>
        <c:axId val="2379945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37977519"/>
        <c:crosses val="autoZero"/>
        <c:auto val="1"/>
        <c:lblAlgn val="ctr"/>
        <c:lblOffset val="100"/>
        <c:noMultiLvlLbl val="0"/>
      </c:catAx>
      <c:valAx>
        <c:axId val="2379775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37994575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7971F-6193-46BB-9C68-F47DD718AC2A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3A127-EAE6-49B9-8702-68802989B69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5857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ud.gob.ec/actualizacion-de-casos-de-coronavirus-en-ecuador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u.travel/es/atractivos/laguna-chinancocha-llanganuco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sa.gob.pe/vacuna-covid-19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46789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análisis abarcó 10 millones 500 mil personas, de los cuales, cuatro millones fueron inoculados entre el 2 de febrero y el 1 de abril de 2021 con la vacuna del laboratorio Sinovac.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6766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https://www.parquesnacionales.gov.co/portal/es/ecoturismo/</a:t>
            </a:r>
          </a:p>
          <a:p>
            <a:r>
              <a:rPr lang="es-CO" b="1" dirty="0"/>
              <a:t>https://www.parquesnacionales.gov.co/portal/es/ecoturismo/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F415D-C56B-49CB-8EF3-B7F7F6142F5D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6200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solidFill>
                  <a:schemeClr val="accent1"/>
                </a:solidFill>
              </a:rPr>
              <a:t>http://</a:t>
            </a:r>
            <a:r>
              <a:rPr lang="es-CO" b="1" dirty="0" err="1">
                <a:solidFill>
                  <a:schemeClr val="accent1"/>
                </a:solidFill>
              </a:rPr>
              <a:t>www.ins.gov.co</a:t>
            </a:r>
            <a:r>
              <a:rPr lang="es-CO" b="1" dirty="0">
                <a:solidFill>
                  <a:schemeClr val="accent1"/>
                </a:solidFill>
              </a:rPr>
              <a:t>/Noticias/Paginas/</a:t>
            </a:r>
            <a:r>
              <a:rPr lang="es-CO" b="1" dirty="0" err="1">
                <a:solidFill>
                  <a:schemeClr val="accent1"/>
                </a:solidFill>
              </a:rPr>
              <a:t>Coronavirus.aspx</a:t>
            </a:r>
            <a:endParaRPr lang="es-CO" b="1" dirty="0">
              <a:solidFill>
                <a:schemeClr val="accent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54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4422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9320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905500" cy="3600450"/>
          </a:xfrm>
        </p:spPr>
        <p:txBody>
          <a:bodyPr/>
          <a:lstStyle/>
          <a:p>
            <a:pPr algn="just"/>
            <a:r>
              <a:rPr lang="es-CO" dirty="0">
                <a:hlinkClick r:id="rId3"/>
              </a:rPr>
              <a:t>https://www.salud.gob.ec/actualizacion-de-casos-de-coronavirus-en-ecuador/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018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rgbClr val="0070C0"/>
                </a:solidFill>
              </a:rPr>
              <a:t>https://</a:t>
            </a:r>
            <a:r>
              <a:rPr lang="es-CO" sz="1200" dirty="0" err="1">
                <a:solidFill>
                  <a:srgbClr val="0070C0"/>
                </a:solidFill>
              </a:rPr>
              <a:t>app.powerbi.com</a:t>
            </a:r>
            <a:r>
              <a:rPr lang="es-CO" sz="1200" dirty="0">
                <a:solidFill>
                  <a:srgbClr val="0070C0"/>
                </a:solidFill>
              </a:rPr>
              <a:t>/</a:t>
            </a:r>
            <a:r>
              <a:rPr lang="es-CO" sz="1200" dirty="0" err="1">
                <a:solidFill>
                  <a:srgbClr val="0070C0"/>
                </a:solidFill>
              </a:rPr>
              <a:t>view?r</a:t>
            </a:r>
            <a:r>
              <a:rPr lang="es-CO" sz="1200" dirty="0">
                <a:solidFill>
                  <a:srgbClr val="0070C0"/>
                </a:solidFill>
              </a:rPr>
              <a:t>=eyJrIjoiNzU0Nzk2ZWMtNDA4ZS00ZmI3LTlkNmItZTZjNTk2OGFhZmNiIiwidCI6IjJmYzgyYWFkLWYyMjUtNDM0OS04YjliLTg0MTZhNGFmNGQ3ZiJ9&amp;pageName=</a:t>
            </a:r>
            <a:r>
              <a:rPr lang="es-CO" sz="1200" dirty="0" err="1">
                <a:solidFill>
                  <a:srgbClr val="0070C0"/>
                </a:solidFill>
              </a:rPr>
              <a:t>ReportSectionc8bb035f886311b2bd69</a:t>
            </a:r>
            <a:endParaRPr lang="es-CO" sz="1200" dirty="0">
              <a:solidFill>
                <a:srgbClr val="0070C0"/>
              </a:solidFill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8758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A los pies del nevado Huascarán, en la quebrada de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FF_Clan_OT_News"/>
              </a:rPr>
              <a:t>Llanganuco</a:t>
            </a:r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, la naturaleza nos brinda uno de los mejores espectáculos. Como dos espejos de cielo, las Lagunas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FF_Clan_OT_News"/>
              </a:rPr>
              <a:t>Chinancocha</a:t>
            </a:r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 y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FF_Clan_OT_News"/>
              </a:rPr>
              <a:t>Orconcocha</a:t>
            </a:r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 han creado un nuevo color en la naturaleza: ni verdes, ni azules, tal vez turquesas, lo cierto es que su belleza deja sin habla a los visitantes.</a:t>
            </a:r>
          </a:p>
          <a:p>
            <a:endParaRPr lang="es-ES" dirty="0">
              <a:solidFill>
                <a:srgbClr val="333333"/>
              </a:solidFill>
              <a:latin typeface="FF_Clan_OT_News"/>
            </a:endParaRPr>
          </a:p>
          <a:p>
            <a:endParaRPr lang="es-ES" dirty="0">
              <a:solidFill>
                <a:srgbClr val="333333"/>
              </a:solidFill>
              <a:latin typeface="FF_Clan_OT_News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  <a:hlinkClick r:id="rId3"/>
              </a:rPr>
              <a:t>https://www.peru.travel/es/atractivos/laguna-chinancocha-llanganuco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546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rgbClr val="0070C0"/>
                </a:solidFill>
              </a:rPr>
              <a:t>https://</a:t>
            </a:r>
            <a:r>
              <a:rPr lang="es-CO" sz="1200" dirty="0" err="1">
                <a:solidFill>
                  <a:srgbClr val="0070C0"/>
                </a:solidFill>
              </a:rPr>
              <a:t>covid19.minsa.gob.pe</a:t>
            </a:r>
            <a:r>
              <a:rPr lang="es-CO" sz="1200" dirty="0">
                <a:solidFill>
                  <a:srgbClr val="0070C0"/>
                </a:solidFill>
              </a:rPr>
              <a:t>/</a:t>
            </a:r>
            <a:r>
              <a:rPr lang="es-CO" sz="1200" dirty="0" err="1">
                <a:solidFill>
                  <a:srgbClr val="0070C0"/>
                </a:solidFill>
              </a:rPr>
              <a:t>sala_situacional.asp</a:t>
            </a:r>
            <a:endParaRPr lang="es-CO" sz="12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0070C0"/>
                </a:solidFill>
              </a:rPr>
              <a:t>https://</a:t>
            </a:r>
            <a:r>
              <a:rPr lang="es-CO" dirty="0" err="1">
                <a:solidFill>
                  <a:srgbClr val="0070C0"/>
                </a:solidFill>
              </a:rPr>
              <a:t>www.dge.gob.pe</a:t>
            </a:r>
            <a:r>
              <a:rPr lang="es-CO" dirty="0">
                <a:solidFill>
                  <a:srgbClr val="0070C0"/>
                </a:solidFill>
              </a:rPr>
              <a:t>/portal/</a:t>
            </a:r>
            <a:r>
              <a:rPr lang="es-CO" dirty="0" err="1">
                <a:solidFill>
                  <a:srgbClr val="0070C0"/>
                </a:solidFill>
              </a:rPr>
              <a:t>docs</a:t>
            </a:r>
            <a:r>
              <a:rPr lang="es-CO" dirty="0">
                <a:solidFill>
                  <a:srgbClr val="0070C0"/>
                </a:solidFill>
              </a:rPr>
              <a:t>/</a:t>
            </a:r>
            <a:r>
              <a:rPr lang="es-CO" dirty="0" err="1">
                <a:solidFill>
                  <a:srgbClr val="0070C0"/>
                </a:solidFill>
              </a:rPr>
              <a:t>tools</a:t>
            </a:r>
            <a:r>
              <a:rPr lang="es-CO" dirty="0">
                <a:solidFill>
                  <a:srgbClr val="0070C0"/>
                </a:solidFill>
              </a:rPr>
              <a:t>/coronavirus/</a:t>
            </a:r>
            <a:r>
              <a:rPr lang="es-CO" dirty="0" err="1">
                <a:solidFill>
                  <a:srgbClr val="0070C0"/>
                </a:solidFill>
              </a:rPr>
              <a:t>coronavirus240421.pdf</a:t>
            </a:r>
            <a:endParaRPr lang="es-CO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https://covid19.minsa.gob.pe/sala_situacional.asp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dirty="0">
                <a:solidFill>
                  <a:srgbClr val="0070C0"/>
                </a:solidFill>
              </a:rPr>
              <a:t>https://www.dge.gob.pe/portal/docs/tools/coronavirus/coronavirus100321.pdf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41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7718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solidFill>
                  <a:srgbClr val="0070C0"/>
                </a:solidFill>
                <a:latin typeface="Calibri" panose="020F0502020204030204"/>
                <a:hlinkClick r:id="rId3"/>
              </a:rPr>
              <a:t>http://www.minsa.gob.pe/vacuna-covid-19/</a:t>
            </a:r>
            <a:endParaRPr lang="es-CO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solidFill>
                  <a:srgbClr val="0070C0"/>
                </a:solidFill>
                <a:latin typeface="Calibri" panose="020F0502020204030204"/>
              </a:rPr>
              <a:t>https://www.gob.pe/12365</a:t>
            </a:r>
          </a:p>
          <a:p>
            <a:endParaRPr lang="es-CO" dirty="0"/>
          </a:p>
          <a:p>
            <a:r>
              <a:rPr lang="es-CO" dirty="0"/>
              <a:t>https://www.gob.pe/13328-proceso-de-vacunacion-contra-el-coronavirus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3356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1095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44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0308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863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0070C0"/>
                </a:solidFill>
              </a:rPr>
              <a:t>http://</a:t>
            </a:r>
            <a:r>
              <a:rPr lang="es-CO" dirty="0" err="1">
                <a:solidFill>
                  <a:srgbClr val="0070C0"/>
                </a:solidFill>
              </a:rPr>
              <a:t>www.mpps.gob.ve</a:t>
            </a:r>
            <a:r>
              <a:rPr lang="es-CO" dirty="0">
                <a:solidFill>
                  <a:srgbClr val="0070C0"/>
                </a:solidFill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dirty="0"/>
              <a:t>http://</a:t>
            </a:r>
            <a:r>
              <a:rPr lang="es-CO" sz="1200" b="1" dirty="0" err="1"/>
              <a:t>www.oncti.gob.ve</a:t>
            </a:r>
            <a:r>
              <a:rPr lang="es-CO" sz="1200" b="1" dirty="0"/>
              <a:t>/</a:t>
            </a:r>
            <a:r>
              <a:rPr lang="es-CO" sz="1200" b="1" dirty="0" err="1"/>
              <a:t>noticia2623.html</a:t>
            </a:r>
            <a:endParaRPr lang="es-CO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dirty="0"/>
              <a:t>Observatorio Nacional de Ciencia, Tecnología e Innovación</a:t>
            </a:r>
          </a:p>
          <a:p>
            <a:pPr algn="just"/>
            <a:endParaRPr lang="es-ES" dirty="0"/>
          </a:p>
          <a:p>
            <a:pPr algn="just"/>
            <a:r>
              <a:rPr lang="es-ES" dirty="0">
                <a:solidFill>
                  <a:schemeClr val="tx1"/>
                </a:solidFill>
              </a:rPr>
              <a:t>http://www.mpps.gob.ve/index.php/sala-de-prensa/noticias-regionales/1027-el-carvativir-llega-a-los-roques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b="1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46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0786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47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1723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https://www.bbc.com/mundo/noticias-56085050</a:t>
            </a:r>
          </a:p>
          <a:p>
            <a:endParaRPr lang="es-CO" dirty="0"/>
          </a:p>
          <a:p>
            <a:r>
              <a:rPr lang="es-CO" dirty="0"/>
              <a:t>https://www.facebook.com/MafaldaDigital/photos/a.300726240042437/2843698829078486/</a:t>
            </a:r>
          </a:p>
          <a:p>
            <a:r>
              <a:rPr lang="es-E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Estatua Mafalda con mascarilla en el Parque San Francisco, Oviedo, España</a:t>
            </a:r>
            <a:br>
              <a:rPr lang="es-ES" dirty="0"/>
            </a:b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47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safely remove this slide. This slide</a:t>
            </a:r>
            <a:r>
              <a:rPr lang="en-US" baseline="0"/>
              <a:t> design was provided by SlideModel.com – You can download more templates, shapes and elements for PowerPoint from http://slidemodel.com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254F-9338-4BA9-B7AC-A66622A3D0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1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1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277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https://tipsparatuviaje.com/lugares-turisticos-de-bolivia/</a:t>
            </a: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espectacular desierto de sal a 3650 metros sobre el nivel de mar: el Salar de Uyuni. El Salar de Uyuni sobresale entre los lugares turísticos de los 9 departamentos de Bolivia, por su belleza desértica que le convierte en la principal atracción del país.</a:t>
            </a:r>
          </a:p>
          <a:p>
            <a:endParaRPr lang="es-ES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Con sus 10.582 km2 es la salina más grande del planeta y el desierto de sal a mayor altura del mundo, con más de la mitad de las reservas mundiales de litio.</a:t>
            </a:r>
          </a:p>
          <a:p>
            <a:endParaRPr lang="es-ES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Además de este metal alcalino utilizado en la fabricación de baterías eléctricas,  el salar también tiene abundantes reservas de potasio, magnesio y boro. Sus sales son empleadas en el tratamiento del trastorno bipolar.</a:t>
            </a:r>
          </a:p>
          <a:p>
            <a:endParaRPr lang="es-ES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Es hábitat de cactus de hasta 10 metros de altura, del flamenco austral (flamenco chileno), la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Roboto"/>
              </a:rPr>
              <a:t>parihuana</a:t>
            </a:r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 (flamenco andino) de y la parina chica (flamenco de James), 3 especies de bellos colores cuyo metabolismo se adaptó a un extremo ambiente salino.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3213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https://rodillo.org/estadisticas-coronavirus/bolivia/?gclid=Cj0KCQiAv6yCBhCLARIsABqJTjakFrExUj4ENTZZa2cFV5OG_nVEo15uS8xEFzaSW0crMMNP50i0_-0aAn0AEALw_wcB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8885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67003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/>
              <a:t>Cochabamba, 15 mayo. El presidente pidió que se acelere el proceso de inmunización a la población tras la llegada a la ciudad de Cochabamba de un cargamento de 400.000 dosis de la vacuna Sputnik V.</a:t>
            </a:r>
            <a:endParaRPr lang="es-CO" sz="120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https://www.boliviasegura.gob.bo/index.php/category/estadistica/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https://www.boliviasegura.gob.bo/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rgbClr val="0070C0"/>
                </a:solidFill>
              </a:rPr>
              <a:t>Fuente: </a:t>
            </a:r>
            <a:r>
              <a:rPr lang="es-CO" sz="1200" i="1" dirty="0" err="1">
                <a:solidFill>
                  <a:srgbClr val="0070C0"/>
                </a:solidFill>
              </a:rPr>
              <a:t>OurWorldData</a:t>
            </a:r>
            <a:r>
              <a:rPr lang="es-CO" sz="1200" i="1" dirty="0">
                <a:solidFill>
                  <a:srgbClr val="0070C0"/>
                </a:solidFill>
              </a:rPr>
              <a:t>. </a:t>
            </a:r>
            <a:r>
              <a:rPr lang="es-CO" sz="1200" dirty="0">
                <a:solidFill>
                  <a:srgbClr val="0070C0"/>
                </a:solidFill>
              </a:rPr>
              <a:t>https://github.com/owid/covid-19-data/blob/master/public/data/vaccinations/country_data/Bolivia.csv</a:t>
            </a:r>
          </a:p>
          <a:p>
            <a:pPr algn="just"/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30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4233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9549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0070C0"/>
                </a:solidFill>
              </a:rPr>
              <a:t>https://</a:t>
            </a:r>
            <a:r>
              <a:rPr lang="es-CO" dirty="0" err="1">
                <a:solidFill>
                  <a:srgbClr val="0070C0"/>
                </a:solidFill>
              </a:rPr>
              <a:t>www.minsal.cl</a:t>
            </a:r>
            <a:r>
              <a:rPr lang="es-CO" dirty="0">
                <a:solidFill>
                  <a:srgbClr val="0070C0"/>
                </a:solidFill>
              </a:rPr>
              <a:t>/nuevo-coronavirus-2019-</a:t>
            </a:r>
            <a:r>
              <a:rPr lang="es-CO" dirty="0" err="1">
                <a:solidFill>
                  <a:srgbClr val="0070C0"/>
                </a:solidFill>
              </a:rPr>
              <a:t>ncov</a:t>
            </a:r>
            <a:r>
              <a:rPr lang="es-CO" dirty="0">
                <a:solidFill>
                  <a:srgbClr val="0070C0"/>
                </a:solidFill>
              </a:rPr>
              <a:t>/casos-confirmados-en-chile-</a:t>
            </a:r>
            <a:r>
              <a:rPr lang="es-CO" dirty="0" err="1">
                <a:solidFill>
                  <a:srgbClr val="0070C0"/>
                </a:solidFill>
              </a:rPr>
              <a:t>covid-19</a:t>
            </a:r>
            <a:r>
              <a:rPr lang="es-CO" dirty="0">
                <a:solidFill>
                  <a:srgbClr val="0070C0"/>
                </a:solidFill>
              </a:rPr>
              <a:t>/</a:t>
            </a:r>
          </a:p>
          <a:p>
            <a:endParaRPr lang="es-CO" dirty="0"/>
          </a:p>
          <a:p>
            <a:r>
              <a:rPr lang="es-CO" dirty="0"/>
              <a:t>https://www.boliviasegura.gob.bo/index.php/vacunas/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0F720-FA8C-43C4-A126-FECADBDD60EB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020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9477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566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2316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DCF6B-BDA7-4F81-B5E4-531AFE1D4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679AEA-66BA-41CB-B397-F74D301E7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9D0B73-0A91-4660-9B82-08AF95F8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77C95-724A-4212-A61B-476D463F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1D5F16-A54F-414A-83D9-D585E9B4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41286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75DAB-F850-45E1-86B4-251DFB49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4AC7FA-AC1E-4A78-B61E-9652EFE00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9B1B0E-5892-4C16-A5A6-1D82930C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EB02F1-680F-4EED-A03F-3B2C55F5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6DA8AE-8F2B-4AD6-9C87-DECB4CAE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73674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6ADC8-E008-4477-ABA3-19401849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5E559E-A03C-47D0-BBEF-7F886DC2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BC0DCD-7E1F-4765-80F8-9A5F710B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20DAAB-44B9-4D8F-B3CD-D0E4B1BC2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552F7-2699-4D25-BBB1-79E64999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82966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32DBB-E422-4BDC-9A65-40DA0CC01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4712B-8256-4ED1-B945-FF16A6BAE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4AF951-DBFC-478E-8629-6FFF044C4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B6650A-9AB9-462A-BB27-9A108D09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BD5713-D31B-4C3D-AD35-828EEBB8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044F6B-096F-4A7B-832D-1A9FB9C8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3897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8ED21-1BDF-41DF-9280-4FFF7703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44B576-88CC-4A78-A909-A777D5DE9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16DF18-F2CF-410D-81FC-128C15195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6D0F08-E6DF-4700-9EB1-E8929E19F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D447DB-2FAE-4BDD-BD82-82A1B2849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30E938-D97C-42D0-8ED0-BA45B7CCF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40EE9F-8BF2-4780-9F4A-89F9DF0E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73832C-02F3-410B-B34B-AF5FEF18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00680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BC3FC-517E-4E61-AE2F-AD5AF9D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3EC93F-87E1-4F23-BBFC-19F4E4B1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70D9D6-71E6-4FF5-AFE6-25D2C5E25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AD3259-CB87-4A9D-9621-277D43A5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7359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FF826F-FC97-46E1-9458-3D9A602C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A5465B-6258-4D6F-B10F-4AE30B9B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AEDDFE-981B-428F-AFEF-CA731865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33333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D6D0B-F825-45D5-A4B2-0F88ACBF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D0B884-4515-4B91-AE30-435DC8EA2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8149F3-90C7-4A29-8D5E-C3AF51B94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040C36-8051-4C6B-8DE2-08423AAF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EB7759-18F4-40A2-AE5F-9C5E61C5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DB1B71-5E44-4BE2-8E06-911EAA3B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8044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81426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AC2AF-B7FB-4628-A687-E8AC18DD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C8B715-7D18-4755-AF49-ACBEC1C2C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3327B3-EAA7-49DD-BDAB-B384D45F2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65021B-90C1-44D2-80E4-B51107A0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D369D5-12DE-4BE5-94E8-C6D427CF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62A90A-34C0-4E54-9BC0-017FF45C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07091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6021F-ACA8-434E-B5E4-893CBF37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E39C88-8B1E-4D8E-A2D3-733A6D10C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38E227-3355-4C3F-9E76-217709E7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B6B9C-E3EA-4023-BC9A-52A61924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C9396-1EB6-4389-BCA1-0C44F936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4539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473F6D3-B3DC-4C52-BC69-05205C109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61B357-FAAD-4F9C-A5EF-C10E14A8E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BBC510-1194-44F5-A454-CA523CD2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961E49-B8E5-47B9-9BFB-D5FE5EDD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87116A-B308-45E3-AC40-C2535375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2410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41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1FBB8-43C3-472D-903B-D23100E2B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5CF4AF-C80F-46F5-937C-3960C9DEE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EE7618-C647-4CC3-9C3D-EB1A9A2C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6439D-76F7-4C66-A76B-A3FD8448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755668-7EF3-4E29-B0D6-A9184BF4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9484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94E5D-62A1-44BA-A194-7953049A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B76F71-2EBD-41E8-8F8A-5E8E547E2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FC08F3-27F4-489E-8B24-8B84B43E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2949B-734A-4888-B0E6-219A8657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A838F8-EFB1-4AB2-8913-E669CF89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7263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BAA7A-C0D8-4235-8311-ED3A48A5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9C5093-A773-4208-A1E0-9CF92EA51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EE22F4-B44C-4394-BC6C-6AE9A82C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080A0E-1F95-47C8-BC09-4EBAC51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1D2F59-C778-4906-AEE8-E781E4B1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3474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15DFF-A523-4D8B-B273-5A44778CF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1F172-EB61-4143-8D0E-FCBCF8958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7BE69E-4092-4E73-ABC3-DE1BC4EC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A8EDF3-B4B7-46EE-940C-E2DDE37BB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7072B6-618C-49E5-8C87-7E298A83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BE3191-740C-46C2-9037-7BC6D5E8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9782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780DA-4E18-49EC-95EE-30072770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0D9780-301C-4791-A2C6-E7177E13A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EE537E-C02F-453F-8FB4-847BCB141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BFCD8E-1FB8-4788-A2D6-7426871B7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226C8A-17A6-4008-AC78-8254E0EC5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2A3DCDC-21B1-43B2-AF4F-A3E4C030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1089251-6A22-461A-B9D8-924CFA16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92172C-483C-44C2-8AD3-AEDE02D1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5528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11059-6177-476E-8814-60979222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419ACB-A5D9-4C13-A6E2-927BA1110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3F1678-AA07-416C-9309-44700430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C2AEB5-30AB-4F7A-A453-5731ECD4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193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45438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B87038-521F-416C-8558-8195CF89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F80E954-508B-4E69-BBCA-80669817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28A4BB-A926-4885-9F1C-14142B24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55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43868-BDAD-443F-9D66-529B2355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4C3E92-85BF-4B2E-A92C-69106F920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023D2E-8D34-464E-B059-79E0B7D4E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484EE9-F2FF-4640-B215-DEF17810F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17803A-9DB8-41A2-B85C-F299987A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16E0C6-8EA1-47AE-868B-E2735FCE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7944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F4C81-AE0A-4010-A199-FBCCCB65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F5D0EC-89EB-4146-AD96-74C48F25C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B0DDC7-4C4B-4C2C-86E2-BE579A8B7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9727AC-A395-4BBB-AC3A-DA64FEB4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444743-3FB9-4FA1-8DE7-89F3B057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440E88-7296-426C-B321-7D7C4984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6788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6A0B0-6B16-4EC1-818B-8204AC21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93BA52-4EB6-401A-A301-12F956B24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39EE5-8C9C-479A-9EBC-710FC769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EC8B39-3A1D-4C00-8563-41FE83E02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CD0675-A913-4391-BE6A-9ACCC70D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4279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B4CA0B-42F7-495F-9248-2720AA026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17D2CC-14B3-4805-8B3D-8AEFA0F3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5021E3-3117-4824-9802-FB5DE09A2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DDEC1E-DC65-4E94-9134-CC9D472A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826989-169E-45E9-8703-CE591F7C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38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7036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9177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5800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0534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4109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3065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38E4-62B1-4375-8623-5716531C0C4E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1616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89DE308-B515-48F4-83D2-15B57453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309026-851D-4F82-A166-64DFC2B4E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EBBDF7-B944-48DF-9628-DEAE87B1B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A629-0D81-494C-899E-D108F40C8214}" type="datetimeFigureOut">
              <a:rPr lang="es-PE" smtClean="0"/>
              <a:t>7/06/2021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84A6C7-7FF8-4BEE-A317-6C7DF5D36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754F0-5A45-4560-BA0E-FBD93C3CB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062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50A69D-F30C-4748-9DCE-ECE5DD0E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EFB075-EB52-4455-86D5-8CCA6E095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B1E75D-619C-454B-BF19-D06547DEE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15B40-A19D-4E97-8371-451AF5C0EAA1}" type="datetimeFigureOut">
              <a:rPr lang="es-CO" smtClean="0"/>
              <a:t>7/06/2021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F96DDF-0BEF-4532-9022-77143C58D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AA014-FC07-4C8F-B773-DB224B657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11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covid-vaccination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covid-vaccination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covid-vaccination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covid-vaccination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covid-vaccination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coronaviru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covid19.patria.org.ve/estadisticas-venezuela/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coronaviru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rubenluengas.com/2020/03/alemania-trata-de-impedir-que-eu-compre-la-investigacion-sobre-la-vacuna-contra-el-coronavirus/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creativecommons.org/licenses/by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6397449" y="212131"/>
            <a:ext cx="510744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Organismo Andino de Salud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 Convenio Hipólito Unanue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-5583" y="-1"/>
            <a:ext cx="4611147" cy="6858002"/>
            <a:chOff x="32517" y="-1"/>
            <a:chExt cx="4611147" cy="685800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8C4BC788-6A3B-432F-AC97-94B00F102D14}"/>
                </a:ext>
              </a:extLst>
            </p:cNvPr>
            <p:cNvSpPr/>
            <p:nvPr/>
          </p:nvSpPr>
          <p:spPr>
            <a:xfrm>
              <a:off x="32517" y="0"/>
              <a:ext cx="2682241" cy="6858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PE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CF47F82-8A08-46E8-8DCF-B7A011E4384C}"/>
                </a:ext>
              </a:extLst>
            </p:cNvPr>
            <p:cNvSpPr/>
            <p:nvPr/>
          </p:nvSpPr>
          <p:spPr>
            <a:xfrm>
              <a:off x="45593" y="-1"/>
              <a:ext cx="630521" cy="6858001"/>
            </a:xfrm>
            <a:prstGeom prst="rect">
              <a:avLst/>
            </a:prstGeom>
            <a:solidFill>
              <a:srgbClr val="F4B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PE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054" name="17 Imagen" descr="america-del-sur-con-andinosok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539" y="793048"/>
              <a:ext cx="3286125" cy="544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28" descr="VE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3394" y="793269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31" descr="clombia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0416" y="1030733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33" descr="PkRU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49834" y="2300031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38" descr="ECU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2221" y="1520410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40" descr="chile-1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87984" y="3837491"/>
              <a:ext cx="6477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36" descr="BOL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5220" y="2592511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2" name="22 CuadroTexto"/>
          <p:cNvSpPr txBox="1">
            <a:spLocks noChangeArrowheads="1"/>
          </p:cNvSpPr>
          <p:nvPr/>
        </p:nvSpPr>
        <p:spPr bwMode="auto">
          <a:xfrm>
            <a:off x="5667372" y="2166832"/>
            <a:ext cx="457203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 sz="2200" dirty="0">
              <a:solidFill>
                <a:srgbClr val="0070C0"/>
              </a:solidFill>
              <a:latin typeface="Arial" charset="0"/>
            </a:endParaRPr>
          </a:p>
          <a:p>
            <a:pPr algn="ctr" defTabSz="1433513" fontAlgn="base">
              <a:spcBef>
                <a:spcPct val="0"/>
              </a:spcBef>
              <a:spcAft>
                <a:spcPct val="0"/>
              </a:spcAft>
              <a:defRPr/>
            </a:pPr>
            <a:endParaRPr lang="es-PE" sz="2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defTabSz="1433513" fontAlgn="base">
              <a:spcBef>
                <a:spcPct val="0"/>
              </a:spcBef>
              <a:spcAft>
                <a:spcPct val="0"/>
              </a:spcAft>
              <a:defRPr/>
            </a:pPr>
            <a:endParaRPr lang="es-PE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063" name="20 Imagen" descr="ORAS SIN FOND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262" y="273091"/>
            <a:ext cx="787262" cy="75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8622AE-EAC3-4549-AB17-F2B5DF2D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670" y="1348429"/>
            <a:ext cx="6264071" cy="510138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s-PE" sz="28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es-ES" sz="4100" b="1" dirty="0">
                <a:solidFill>
                  <a:srgbClr val="002060"/>
                </a:solidFill>
              </a:rPr>
              <a:t>SITUACIÓN ACTUAL DE LA PANDEMIA COVID-19 A NIVEL MUNDIAL Y EN LOS PAÍSES ANDINOS</a:t>
            </a:r>
            <a:r>
              <a:rPr lang="es-PE" b="1" dirty="0">
                <a:solidFill>
                  <a:srgbClr val="002060"/>
                </a:solidFill>
              </a:rPr>
              <a:t>  </a:t>
            </a:r>
            <a:endParaRPr lang="es-CO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endParaRPr lang="es-ES" sz="25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endParaRPr lang="es-ES" sz="25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Luis Beingolea More</a:t>
            </a:r>
          </a:p>
          <a:p>
            <a:pPr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Bertha Luz Pineda Restrepo</a:t>
            </a:r>
          </a:p>
          <a:p>
            <a:pPr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 </a:t>
            </a:r>
          </a:p>
          <a:p>
            <a:pPr lvl="0" algn="ctr">
              <a:buNone/>
            </a:pPr>
            <a:endParaRPr lang="es-ES" sz="25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Lima,  07 de junio de 2021</a:t>
            </a:r>
          </a:p>
        </p:txBody>
      </p:sp>
    </p:spTree>
    <p:extLst>
      <p:ext uri="{BB962C8B-B14F-4D97-AF65-F5344CB8AC3E}">
        <p14:creationId xmlns:p14="http://schemas.microsoft.com/office/powerpoint/2010/main" val="428976035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9D1A9-8D3C-4A41-ABA2-BCDAF2D0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304" y="170815"/>
            <a:ext cx="10491336" cy="916939"/>
          </a:xfrm>
        </p:spPr>
        <p:txBody>
          <a:bodyPr>
            <a:normAutofit/>
          </a:bodyPr>
          <a:lstStyle/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Fallecidos por millón por COVID-19 en países del mundo al 06-06-2021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01482191-E79F-4368-8941-741547EC7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AE494D8-14C4-4B10-A5EB-57053A79B903}"/>
              </a:ext>
            </a:extLst>
          </p:cNvPr>
          <p:cNvSpPr txBox="1"/>
          <p:nvPr/>
        </p:nvSpPr>
        <p:spPr>
          <a:xfrm>
            <a:off x="1714500" y="6488668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https://www.worldometers.info/coronavirus/#main_table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2F59CF2-B727-4601-A5A5-881E5A8898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9481684"/>
              </p:ext>
            </p:extLst>
          </p:nvPr>
        </p:nvGraphicFramePr>
        <p:xfrm>
          <a:off x="1794510" y="1087754"/>
          <a:ext cx="9772650" cy="549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291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4896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0"/>
            <a:ext cx="12192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404776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COVID-19 </a:t>
            </a:r>
            <a:r>
              <a:rPr lang="en-US" sz="47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Suramérica</a:t>
            </a:r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7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6246E3EF-6E0A-4A7A-8AD8-2F03561B3B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91415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55715704-9323-4196-882C-09E4DBDC5FAE}"/>
              </a:ext>
            </a:extLst>
          </p:cNvPr>
          <p:cNvSpPr txBox="1"/>
          <p:nvPr/>
        </p:nvSpPr>
        <p:spPr>
          <a:xfrm>
            <a:off x="3564081" y="6609646"/>
            <a:ext cx="6378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https://www.worldometers.info/coronavirus/</a:t>
            </a: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E53454A9-E66D-4E59-890D-F598F8CA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625" y="123389"/>
            <a:ext cx="10433079" cy="9163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nuevos casos en  los últimos 7 días por COVID-19 en Países de Suramérica. 06-06-2021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850F26-8FAE-4628-9363-4E0FA509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9B3679A-F4DA-4C83-BD56-49968616CC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384559"/>
              </p:ext>
            </p:extLst>
          </p:nvPr>
        </p:nvGraphicFramePr>
        <p:xfrm>
          <a:off x="1536879" y="1039738"/>
          <a:ext cx="10433079" cy="4926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6620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55715704-9323-4196-882C-09E4DBDC5FAE}"/>
              </a:ext>
            </a:extLst>
          </p:cNvPr>
          <p:cNvSpPr txBox="1"/>
          <p:nvPr/>
        </p:nvSpPr>
        <p:spPr>
          <a:xfrm>
            <a:off x="3564081" y="6609646"/>
            <a:ext cx="6378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https://www.worldometers.info/coronavirus/</a:t>
            </a: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E53454A9-E66D-4E59-890D-F598F8CA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625" y="123389"/>
            <a:ext cx="10433079" cy="9163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nuevos fallecidos en  los últimos 7 días por COVID-19 en países de Suramérica. 06-06-2021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850F26-8FAE-4628-9363-4E0FA509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3F317E2-673C-4342-98F9-B76EB8F0F6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5992526"/>
              </p:ext>
            </p:extLst>
          </p:nvPr>
        </p:nvGraphicFramePr>
        <p:xfrm>
          <a:off x="1402469" y="1068704"/>
          <a:ext cx="10511235" cy="528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262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55715704-9323-4196-882C-09E4DBDC5FAE}"/>
              </a:ext>
            </a:extLst>
          </p:cNvPr>
          <p:cNvSpPr txBox="1"/>
          <p:nvPr/>
        </p:nvSpPr>
        <p:spPr>
          <a:xfrm>
            <a:off x="3564081" y="6609646"/>
            <a:ext cx="6378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https://www.worldometers.info/coronavirus/</a:t>
            </a: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E53454A9-E66D-4E59-890D-F598F8CA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469" y="123389"/>
            <a:ext cx="10722249" cy="9163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nuevos casos y nuevos fallecidos por millón de </a:t>
            </a:r>
            <a:r>
              <a:rPr lang="es-PE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</a:t>
            </a:r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 los últimos 7 días por COVID-19 en Países de Suramérica. 06-06-2021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850F26-8FAE-4628-9363-4E0FA509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0A83BFF-C479-4F6F-B9E9-A9256B5605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539800"/>
              </p:ext>
            </p:extLst>
          </p:nvPr>
        </p:nvGraphicFramePr>
        <p:xfrm>
          <a:off x="1485900" y="1163126"/>
          <a:ext cx="10515600" cy="5043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780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 lago&#10;&#10;Descripción generada automáticamente">
            <a:extLst>
              <a:ext uri="{FF2B5EF4-FFF2-40B4-BE49-F238E27FC236}">
                <a16:creationId xmlns:a16="http://schemas.microsoft.com/office/drawing/2014/main" id="{3B2F3306-E888-4A6C-A967-C50FD4A93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930"/>
            <a:ext cx="12192000" cy="695986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B7D6BB1-B31F-404A-AA02-547C018B096D}"/>
              </a:ext>
            </a:extLst>
          </p:cNvPr>
          <p:cNvSpPr txBox="1">
            <a:spLocks/>
          </p:cNvSpPr>
          <p:nvPr/>
        </p:nvSpPr>
        <p:spPr>
          <a:xfrm>
            <a:off x="4164037" y="6355492"/>
            <a:ext cx="6810233" cy="808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Río Amazonas 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Perú,  Colombia y Brasil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633E62-2654-4169-8743-41EDD00B3D66}"/>
              </a:ext>
            </a:extLst>
          </p:cNvPr>
          <p:cNvSpPr txBox="1"/>
          <p:nvPr/>
        </p:nvSpPr>
        <p:spPr>
          <a:xfrm>
            <a:off x="0" y="4231834"/>
            <a:ext cx="123655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Situación epidemiológica 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a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  <a:sym typeface="Arial"/>
              </a:rPr>
              <a:t>vances de vacunación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07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DA6AA53-4A6D-4C9A-BD38-77914ED98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86BCC82-7BC2-4EB5-99E8-934FFA7D591F}"/>
              </a:ext>
            </a:extLst>
          </p:cNvPr>
          <p:cNvSpPr txBox="1"/>
          <p:nvPr/>
        </p:nvSpPr>
        <p:spPr>
          <a:xfrm>
            <a:off x="1688782" y="6473001"/>
            <a:ext cx="95469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Vacunas contra el coronavirus (COVID-19) - Estadísticas e investigación - Nuestro mundo en datos (ourworldindata.org)</a:t>
            </a:r>
            <a:endParaRPr lang="es-P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B8ED65-462D-4144-8277-6D657B6748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33450" r="40658" b="14386"/>
          <a:stretch/>
        </p:blipFill>
        <p:spPr>
          <a:xfrm>
            <a:off x="1688783" y="1039737"/>
            <a:ext cx="9797364" cy="5279963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06E2903A-365F-44D7-9AC5-E6B8623F2343}"/>
              </a:ext>
            </a:extLst>
          </p:cNvPr>
          <p:cNvSpPr txBox="1">
            <a:spLocks/>
          </p:cNvSpPr>
          <p:nvPr/>
        </p:nvSpPr>
        <p:spPr>
          <a:xfrm>
            <a:off x="1480625" y="123389"/>
            <a:ext cx="10433079" cy="916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Proporción de vacunas contra el COVID19 administradas </a:t>
            </a:r>
          </a:p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05-06-2021 por continentes</a:t>
            </a:r>
          </a:p>
        </p:txBody>
      </p:sp>
    </p:spTree>
    <p:extLst>
      <p:ext uri="{BB962C8B-B14F-4D97-AF65-F5344CB8AC3E}">
        <p14:creationId xmlns:p14="http://schemas.microsoft.com/office/powerpoint/2010/main" val="1240475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DA6AA53-4A6D-4C9A-BD38-77914ED98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DAD23B5B-0B14-40EB-BD18-7BE733F82812}"/>
              </a:ext>
            </a:extLst>
          </p:cNvPr>
          <p:cNvSpPr txBox="1">
            <a:spLocks/>
          </p:cNvSpPr>
          <p:nvPr/>
        </p:nvSpPr>
        <p:spPr>
          <a:xfrm>
            <a:off x="1480625" y="123389"/>
            <a:ext cx="10433079" cy="916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dosis de vacuna contra COVID19 administradas </a:t>
            </a:r>
          </a:p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05-06-2021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86BCC82-7BC2-4EB5-99E8-934FFA7D591F}"/>
              </a:ext>
            </a:extLst>
          </p:cNvPr>
          <p:cNvSpPr txBox="1"/>
          <p:nvPr/>
        </p:nvSpPr>
        <p:spPr>
          <a:xfrm>
            <a:off x="1688782" y="6473001"/>
            <a:ext cx="95469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Vacunas contra el coronavirus (COVID-19) - Estadísticas e investigación - Nuestro mundo en datos (ourworldindata.org)</a:t>
            </a:r>
            <a:endParaRPr lang="es-P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FFBF46-05EF-495A-9D13-CAB6FB6AA2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64" t="30175" r="7843" b="14620"/>
          <a:stretch/>
        </p:blipFill>
        <p:spPr>
          <a:xfrm>
            <a:off x="1402469" y="1116965"/>
            <a:ext cx="10645152" cy="520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1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DA6AA53-4A6D-4C9A-BD38-77914ED98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DAD23B5B-0B14-40EB-BD18-7BE733F82812}"/>
              </a:ext>
            </a:extLst>
          </p:cNvPr>
          <p:cNvSpPr txBox="1">
            <a:spLocks/>
          </p:cNvSpPr>
          <p:nvPr/>
        </p:nvSpPr>
        <p:spPr>
          <a:xfrm>
            <a:off x="1480625" y="123389"/>
            <a:ext cx="10433079" cy="916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Dosis diaria de vacuna contra COVID19 administradas por cada 100 personas 05-06-2021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86BCC82-7BC2-4EB5-99E8-934FFA7D591F}"/>
              </a:ext>
            </a:extLst>
          </p:cNvPr>
          <p:cNvSpPr txBox="1"/>
          <p:nvPr/>
        </p:nvSpPr>
        <p:spPr>
          <a:xfrm>
            <a:off x="1688782" y="6473001"/>
            <a:ext cx="95469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Vacunas contra el coronavirus (COVID-19) - Estadísticas e investigación - Nuestro mundo en datos (ourworldindata.org)</a:t>
            </a:r>
            <a:endParaRPr lang="es-P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42B6EE-7D9D-4EDD-B878-F05A1E0ED6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43976" r="7844" b="5614"/>
          <a:stretch/>
        </p:blipFill>
        <p:spPr>
          <a:xfrm>
            <a:off x="1356124" y="1039737"/>
            <a:ext cx="10557580" cy="5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9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DA6AA53-4A6D-4C9A-BD38-77914ED98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86BCC82-7BC2-4EB5-99E8-934FFA7D591F}"/>
              </a:ext>
            </a:extLst>
          </p:cNvPr>
          <p:cNvSpPr txBox="1"/>
          <p:nvPr/>
        </p:nvSpPr>
        <p:spPr>
          <a:xfrm>
            <a:off x="1688782" y="6473001"/>
            <a:ext cx="95469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Vacunas contra el coronavirus (COVID-19) - Estadísticas e investigación - Nuestro mundo en datos (ourworldindata.org)</a:t>
            </a:r>
            <a:endParaRPr lang="es-P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32841C61-3B50-4DC6-A474-776460A6F14F}"/>
              </a:ext>
            </a:extLst>
          </p:cNvPr>
          <p:cNvSpPr txBox="1">
            <a:spLocks/>
          </p:cNvSpPr>
          <p:nvPr/>
        </p:nvSpPr>
        <p:spPr>
          <a:xfrm>
            <a:off x="1349788" y="88889"/>
            <a:ext cx="10689812" cy="916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Vacunados con al menos una dosis de vacuna contra COVID-19 por continente al 05-06-2021 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88BF748-19F2-4753-B723-37E8F6ED2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90" t="35322" r="11316" b="5614"/>
          <a:stretch/>
        </p:blipFill>
        <p:spPr>
          <a:xfrm>
            <a:off x="1349788" y="1093045"/>
            <a:ext cx="10842212" cy="537995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8034D3-C82B-4E2F-9675-BB251A9E11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00" t="44211" r="21184" b="27251"/>
          <a:stretch/>
        </p:blipFill>
        <p:spPr>
          <a:xfrm>
            <a:off x="2646947" y="1270994"/>
            <a:ext cx="2807369" cy="326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5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55715704-9323-4196-882C-09E4DBDC5FAE}"/>
              </a:ext>
            </a:extLst>
          </p:cNvPr>
          <p:cNvSpPr txBox="1"/>
          <p:nvPr/>
        </p:nvSpPr>
        <p:spPr>
          <a:xfrm>
            <a:off x="3564081" y="6609646"/>
            <a:ext cx="6378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E53454A9-E66D-4E59-890D-F598F8CA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625" y="123389"/>
            <a:ext cx="10433079" cy="916348"/>
          </a:xfrm>
        </p:spPr>
        <p:txBody>
          <a:bodyPr>
            <a:normAutofit/>
          </a:bodyPr>
          <a:lstStyle/>
          <a:p>
            <a:pPr algn="ctr"/>
            <a:r>
              <a:rPr lang="es-PE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Distribución de casos confirmados, fallecidos y letalidad por COVID-19 en regiones del mundo. 07-06-2021 07:01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850F26-8FAE-4628-9363-4E0FA509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96D139-2ABD-4959-830F-08CBD4BE58B7}"/>
              </a:ext>
            </a:extLst>
          </p:cNvPr>
          <p:cNvSpPr txBox="1"/>
          <p:nvPr/>
        </p:nvSpPr>
        <p:spPr>
          <a:xfrm>
            <a:off x="1402469" y="5773316"/>
            <a:ext cx="10580367" cy="830997"/>
          </a:xfrm>
          <a:prstGeom prst="rect">
            <a:avLst/>
          </a:prstGeom>
          <a:solidFill>
            <a:srgbClr val="C5FE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América, tiene el 40 %  de casos confirmados (</a:t>
            </a:r>
            <a:r>
              <a:rPr lang="es-PE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69,671,698</a:t>
            </a:r>
            <a:r>
              <a:rPr lang="es-PE" sz="1600" dirty="0"/>
              <a:t> 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/174,095,203) y el 49 %  (</a:t>
            </a:r>
            <a:r>
              <a:rPr lang="es-PE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1,819,677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/3,745,119) </a:t>
            </a:r>
          </a:p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Europa (Francia y Rusia),  NA/CA/C (EEUU y México), Asia (India y Turquía), Suramérica (Brasil, Argentina), África (Sudáfrica y Marruecos), Oceanía (Australia y Polinesia Francesa). </a:t>
            </a:r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017CDDF-AE6C-4C4B-A366-F8ED14E92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565517"/>
              </p:ext>
            </p:extLst>
          </p:nvPr>
        </p:nvGraphicFramePr>
        <p:xfrm>
          <a:off x="1402470" y="1200150"/>
          <a:ext cx="10789530" cy="4331972"/>
        </p:xfrm>
        <a:graphic>
          <a:graphicData uri="http://schemas.openxmlformats.org/drawingml/2006/table">
            <a:tbl>
              <a:tblPr/>
              <a:tblGrid>
                <a:gridCol w="2589487">
                  <a:extLst>
                    <a:ext uri="{9D8B030D-6E8A-4147-A177-3AD203B41FA5}">
                      <a16:colId xmlns:a16="http://schemas.microsoft.com/office/drawing/2014/main" val="1969896149"/>
                    </a:ext>
                  </a:extLst>
                </a:gridCol>
                <a:gridCol w="1902881">
                  <a:extLst>
                    <a:ext uri="{9D8B030D-6E8A-4147-A177-3AD203B41FA5}">
                      <a16:colId xmlns:a16="http://schemas.microsoft.com/office/drawing/2014/main" val="2817734978"/>
                    </a:ext>
                  </a:extLst>
                </a:gridCol>
                <a:gridCol w="1392830">
                  <a:extLst>
                    <a:ext uri="{9D8B030D-6E8A-4147-A177-3AD203B41FA5}">
                      <a16:colId xmlns:a16="http://schemas.microsoft.com/office/drawing/2014/main" val="3778310638"/>
                    </a:ext>
                  </a:extLst>
                </a:gridCol>
                <a:gridCol w="1902881">
                  <a:extLst>
                    <a:ext uri="{9D8B030D-6E8A-4147-A177-3AD203B41FA5}">
                      <a16:colId xmlns:a16="http://schemas.microsoft.com/office/drawing/2014/main" val="993270536"/>
                    </a:ext>
                  </a:extLst>
                </a:gridCol>
                <a:gridCol w="1255508">
                  <a:extLst>
                    <a:ext uri="{9D8B030D-6E8A-4147-A177-3AD203B41FA5}">
                      <a16:colId xmlns:a16="http://schemas.microsoft.com/office/drawing/2014/main" val="3246916687"/>
                    </a:ext>
                  </a:extLst>
                </a:gridCol>
                <a:gridCol w="1745943">
                  <a:extLst>
                    <a:ext uri="{9D8B030D-6E8A-4147-A177-3AD203B41FA5}">
                      <a16:colId xmlns:a16="http://schemas.microsoft.com/office/drawing/2014/main" val="459298559"/>
                    </a:ext>
                  </a:extLst>
                </a:gridCol>
              </a:tblGrid>
              <a:tr h="95898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Global/Regiones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Casos confirmados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Fallecidos confirmados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Letalidad (%)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685064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174,095,203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3,745,119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336507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46,902,061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1,079,315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28.82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149715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NA/CA/C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39,976,257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902,613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118748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52,486,737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712,200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98151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29,695,441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917,064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842206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Africa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4,965,323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132,673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6568"/>
                  </a:ext>
                </a:extLst>
              </a:tr>
              <a:tr h="49602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Oceanía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69,384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028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00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DA6AA53-4A6D-4C9A-BD38-77914ED98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86BCC82-7BC2-4EB5-99E8-934FFA7D591F}"/>
              </a:ext>
            </a:extLst>
          </p:cNvPr>
          <p:cNvSpPr txBox="1"/>
          <p:nvPr/>
        </p:nvSpPr>
        <p:spPr>
          <a:xfrm>
            <a:off x="1688782" y="6473001"/>
            <a:ext cx="95469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Vacunas contra el coronavirus (COVID-19) - Estadísticas e investigación - Nuestro mundo en datos (ourworldindata.org)</a:t>
            </a:r>
            <a:endParaRPr lang="es-P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32841C61-3B50-4DC6-A474-776460A6F14F}"/>
              </a:ext>
            </a:extLst>
          </p:cNvPr>
          <p:cNvSpPr txBox="1">
            <a:spLocks/>
          </p:cNvSpPr>
          <p:nvPr/>
        </p:nvSpPr>
        <p:spPr>
          <a:xfrm>
            <a:off x="1478154" y="88889"/>
            <a:ext cx="10433079" cy="916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Totalmente vacunados contra COVID-19 por continente al </a:t>
            </a:r>
          </a:p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05-06-2021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8FF224-5723-44A0-B1D5-BADDADC53C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94" t="27134" r="23553" b="8773"/>
          <a:stretch/>
        </p:blipFill>
        <p:spPr>
          <a:xfrm>
            <a:off x="1402469" y="1005237"/>
            <a:ext cx="10584449" cy="54677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5ED822-7DC9-495C-B2FB-A40012A248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6024" r="35658" b="34035"/>
          <a:stretch/>
        </p:blipFill>
        <p:spPr>
          <a:xfrm>
            <a:off x="2999873" y="993196"/>
            <a:ext cx="2614864" cy="30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40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B640D6B2-6881-4465-85EB-4145FA8C9C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82A12A3-26C3-4B25-8006-8AE3D202325E}"/>
              </a:ext>
            </a:extLst>
          </p:cNvPr>
          <p:cNvSpPr txBox="1"/>
          <p:nvPr/>
        </p:nvSpPr>
        <p:spPr>
          <a:xfrm>
            <a:off x="1717107" y="181677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Porcentaje de personas vacunadas con al menos una dosis en países del mundo al 05-06-2021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4CC103-FF30-4927-89BA-1109925D7A02}"/>
              </a:ext>
            </a:extLst>
          </p:cNvPr>
          <p:cNvSpPr txBox="1"/>
          <p:nvPr/>
        </p:nvSpPr>
        <p:spPr>
          <a:xfrm>
            <a:off x="1588770" y="6491657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https://ourworldindata.org/covid-vaccinations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1492F2-4BA7-4BFD-A1C2-3907A5250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4" t="25833" r="19469" b="8167"/>
          <a:stretch/>
        </p:blipFill>
        <p:spPr>
          <a:xfrm>
            <a:off x="1717106" y="1113883"/>
            <a:ext cx="10307254" cy="537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74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B640D6B2-6881-4465-85EB-4145FA8C9C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82A12A3-26C3-4B25-8006-8AE3D202325E}"/>
              </a:ext>
            </a:extLst>
          </p:cNvPr>
          <p:cNvSpPr txBox="1"/>
          <p:nvPr/>
        </p:nvSpPr>
        <p:spPr>
          <a:xfrm>
            <a:off x="1717107" y="181677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Porcentaje de población totalmente vacunada en países del mundo al 05-06-2021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4CC103-FF30-4927-89BA-1109925D7A02}"/>
              </a:ext>
            </a:extLst>
          </p:cNvPr>
          <p:cNvSpPr txBox="1"/>
          <p:nvPr/>
        </p:nvSpPr>
        <p:spPr>
          <a:xfrm>
            <a:off x="1588770" y="6491657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https://ourworldindata.org/covid-vaccinations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BCABB80-C466-46F6-BC85-A23331290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25" t="20334" r="7282" b="12833"/>
          <a:stretch/>
        </p:blipFill>
        <p:spPr>
          <a:xfrm>
            <a:off x="1717107" y="1223010"/>
            <a:ext cx="10124373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0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B640D6B2-6881-4465-85EB-4145FA8C9C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82A12A3-26C3-4B25-8006-8AE3D202325E}"/>
              </a:ext>
            </a:extLst>
          </p:cNvPr>
          <p:cNvSpPr txBox="1"/>
          <p:nvPr/>
        </p:nvSpPr>
        <p:spPr>
          <a:xfrm>
            <a:off x="1717107" y="181677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Letalidad en los países Suramericanos 06-06-2021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4D5FC4C-B96E-45BE-B567-F660E9ABB5B1}"/>
              </a:ext>
            </a:extLst>
          </p:cNvPr>
          <p:cNvSpPr txBox="1"/>
          <p:nvPr/>
        </p:nvSpPr>
        <p:spPr>
          <a:xfrm>
            <a:off x="1600200" y="6306991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https://www.worldometers.info/coronavirus/weekly-trends/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1ECF4DB-2CD2-4AFA-93D2-3E08575E65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696818"/>
              </p:ext>
            </p:extLst>
          </p:nvPr>
        </p:nvGraphicFramePr>
        <p:xfrm>
          <a:off x="1508760" y="994410"/>
          <a:ext cx="10549890" cy="5312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551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 lago&#10;&#10;Descripción generada automáticamente">
            <a:extLst>
              <a:ext uri="{FF2B5EF4-FFF2-40B4-BE49-F238E27FC236}">
                <a16:creationId xmlns:a16="http://schemas.microsoft.com/office/drawing/2014/main" id="{3B2F3306-E888-4A6C-A967-C50FD4A93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930"/>
            <a:ext cx="12192000" cy="695986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B7D6BB1-B31F-404A-AA02-547C018B096D}"/>
              </a:ext>
            </a:extLst>
          </p:cNvPr>
          <p:cNvSpPr txBox="1">
            <a:spLocks/>
          </p:cNvSpPr>
          <p:nvPr/>
        </p:nvSpPr>
        <p:spPr>
          <a:xfrm>
            <a:off x="4164037" y="6355492"/>
            <a:ext cx="6810233" cy="808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000" b="1" dirty="0">
                <a:solidFill>
                  <a:schemeClr val="bg1"/>
                </a:solidFill>
                <a:latin typeface="+mn-lt"/>
              </a:rPr>
              <a:t>Río Amazonas  </a:t>
            </a:r>
            <a:r>
              <a:rPr lang="es-ES" sz="2000" b="1" dirty="0">
                <a:solidFill>
                  <a:schemeClr val="bg1"/>
                </a:solidFill>
                <a:latin typeface="+mn-lt"/>
              </a:rPr>
              <a:t>Perú,  Colombia y Brasil</a:t>
            </a:r>
            <a:endParaRPr lang="es-CO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633E62-2654-4169-8743-41EDD00B3D66}"/>
              </a:ext>
            </a:extLst>
          </p:cNvPr>
          <p:cNvSpPr txBox="1"/>
          <p:nvPr/>
        </p:nvSpPr>
        <p:spPr>
          <a:xfrm>
            <a:off x="0" y="4231834"/>
            <a:ext cx="123655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70C0"/>
              </a:buClr>
              <a:buSzPts val="2500"/>
            </a:pPr>
            <a:r>
              <a:rPr lang="es-ES" sz="44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Situación epidemiológica y </a:t>
            </a:r>
          </a:p>
          <a:p>
            <a:pPr lvl="0" algn="ctr">
              <a:buClr>
                <a:srgbClr val="0070C0"/>
              </a:buClr>
              <a:buSzPts val="2500"/>
            </a:pPr>
            <a:r>
              <a:rPr lang="es-ES" sz="44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a</a:t>
            </a:r>
            <a:r>
              <a:rPr lang="es-ES" sz="4400" b="1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  <a:sym typeface="Arial"/>
              </a:rPr>
              <a:t>vances de vacunación</a:t>
            </a:r>
            <a:endParaRPr lang="es-ES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F387078-E8E3-41FC-AB67-65AC54AA7612}"/>
              </a:ext>
            </a:extLst>
          </p:cNvPr>
          <p:cNvSpPr/>
          <p:nvPr/>
        </p:nvSpPr>
        <p:spPr>
          <a:xfrm>
            <a:off x="804719" y="6135925"/>
            <a:ext cx="1058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/>
              <a:t>Elaborado ORAS-CONHU a partir de datos de  </a:t>
            </a:r>
            <a:r>
              <a:rPr lang="es-CO" dirty="0">
                <a:hlinkClick r:id="rId3"/>
              </a:rPr>
              <a:t>https://www.worldometers.info/coronavirus/</a:t>
            </a:r>
            <a:endParaRPr lang="es-CO" dirty="0"/>
          </a:p>
          <a:p>
            <a:pPr algn="ctr"/>
            <a:r>
              <a:rPr lang="es-CO" dirty="0"/>
              <a:t>Institutos Nacionales de Estadística de los países andinos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EB0F1E0-60FA-42AA-9A25-C85B984D56C3}"/>
              </a:ext>
            </a:extLst>
          </p:cNvPr>
          <p:cNvGraphicFramePr>
            <a:graphicFrameLocks noGrp="1"/>
          </p:cNvGraphicFramePr>
          <p:nvPr/>
        </p:nvGraphicFramePr>
        <p:xfrm>
          <a:off x="276056" y="1289936"/>
          <a:ext cx="11639886" cy="475377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78673">
                  <a:extLst>
                    <a:ext uri="{9D8B030D-6E8A-4147-A177-3AD203B41FA5}">
                      <a16:colId xmlns:a16="http://schemas.microsoft.com/office/drawing/2014/main" val="1067858858"/>
                    </a:ext>
                  </a:extLst>
                </a:gridCol>
                <a:gridCol w="1561130">
                  <a:extLst>
                    <a:ext uri="{9D8B030D-6E8A-4147-A177-3AD203B41FA5}">
                      <a16:colId xmlns:a16="http://schemas.microsoft.com/office/drawing/2014/main" val="362800782"/>
                    </a:ext>
                  </a:extLst>
                </a:gridCol>
                <a:gridCol w="1991427">
                  <a:extLst>
                    <a:ext uri="{9D8B030D-6E8A-4147-A177-3AD203B41FA5}">
                      <a16:colId xmlns:a16="http://schemas.microsoft.com/office/drawing/2014/main" val="825911723"/>
                    </a:ext>
                  </a:extLst>
                </a:gridCol>
                <a:gridCol w="2084012">
                  <a:extLst>
                    <a:ext uri="{9D8B030D-6E8A-4147-A177-3AD203B41FA5}">
                      <a16:colId xmlns:a16="http://schemas.microsoft.com/office/drawing/2014/main" val="3911272892"/>
                    </a:ext>
                  </a:extLst>
                </a:gridCol>
                <a:gridCol w="2067442">
                  <a:extLst>
                    <a:ext uri="{9D8B030D-6E8A-4147-A177-3AD203B41FA5}">
                      <a16:colId xmlns:a16="http://schemas.microsoft.com/office/drawing/2014/main" val="1133948901"/>
                    </a:ext>
                  </a:extLst>
                </a:gridCol>
                <a:gridCol w="1757202">
                  <a:extLst>
                    <a:ext uri="{9D8B030D-6E8A-4147-A177-3AD203B41FA5}">
                      <a16:colId xmlns:a16="http://schemas.microsoft.com/office/drawing/2014/main" val="1280588341"/>
                    </a:ext>
                  </a:extLst>
                </a:gridCol>
              </a:tblGrid>
              <a:tr h="980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CO" sz="19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effectLst/>
                        </a:rPr>
                        <a:t>País</a:t>
                      </a:r>
                      <a:endParaRPr lang="es-CO" sz="19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effectLst/>
                        </a:rPr>
                        <a:t>Casos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effectLst/>
                        </a:rPr>
                        <a:t>Totales</a:t>
                      </a:r>
                      <a:endParaRPr lang="es-CO" sz="19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effectLst/>
                        </a:rPr>
                        <a:t>Muertes          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effectLst/>
                        </a:rPr>
                        <a:t>totales</a:t>
                      </a:r>
                      <a:endParaRPr lang="es-CO" sz="19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effectLst/>
                        </a:rPr>
                        <a:t>Total</a:t>
                      </a:r>
                      <a:br>
                        <a:rPr lang="es-CO" sz="1900" b="1" dirty="0">
                          <a:effectLst/>
                        </a:rPr>
                      </a:br>
                      <a:r>
                        <a:rPr lang="es-CO" sz="1900" b="1" dirty="0">
                          <a:effectLst/>
                        </a:rPr>
                        <a:t>recuperados</a:t>
                      </a:r>
                      <a:endParaRPr lang="es-CO" sz="19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effectLst/>
                        </a:rPr>
                        <a:t>Total Casos/ </a:t>
                      </a:r>
                      <a:br>
                        <a:rPr lang="es-CO" sz="1900" b="1" dirty="0">
                          <a:effectLst/>
                        </a:rPr>
                      </a:br>
                      <a:r>
                        <a:rPr lang="es-CO" sz="1900" b="1" dirty="0">
                          <a:effectLst/>
                        </a:rPr>
                        <a:t>1 millón de habitantes</a:t>
                      </a:r>
                      <a:endParaRPr lang="es-CO" sz="19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effectLst/>
                        </a:rPr>
                        <a:t>Muertes /</a:t>
                      </a:r>
                      <a:br>
                        <a:rPr lang="es-CO" sz="1900" b="1" dirty="0">
                          <a:effectLst/>
                        </a:rPr>
                      </a:br>
                      <a:r>
                        <a:rPr lang="es-CO" sz="1900" b="1" dirty="0">
                          <a:effectLst/>
                        </a:rPr>
                        <a:t>1 millón habitantes</a:t>
                      </a:r>
                      <a:endParaRPr lang="es-CO" sz="19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2622691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l"/>
                      <a:r>
                        <a:rPr lang="x-none" sz="1900" b="1" dirty="0"/>
                        <a:t>Bolivia</a:t>
                      </a:r>
                      <a:endParaRPr lang="es-CO" sz="19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387,162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306,819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32,753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0598304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l"/>
                      <a:r>
                        <a:rPr lang="x-none" sz="1900" b="1" dirty="0"/>
                        <a:t>Chile</a:t>
                      </a:r>
                      <a:endParaRPr lang="es-CO" sz="19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1,427,956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29,937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1,347,676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74,108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4298591"/>
                  </a:ext>
                </a:extLst>
              </a:tr>
              <a:tr h="544304">
                <a:tc>
                  <a:txBody>
                    <a:bodyPr/>
                    <a:lstStyle/>
                    <a:p>
                      <a:pPr algn="l"/>
                      <a:r>
                        <a:rPr lang="x-none" sz="1900" b="1" dirty="0"/>
                        <a:t>Colombia</a:t>
                      </a:r>
                      <a:endParaRPr lang="es-CO" sz="19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3,571,067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3,310,737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469343"/>
                  </a:ext>
                </a:extLst>
              </a:tr>
              <a:tr h="544304">
                <a:tc>
                  <a:txBody>
                    <a:bodyPr/>
                    <a:lstStyle/>
                    <a:p>
                      <a:pPr algn="l"/>
                      <a:r>
                        <a:rPr lang="x-none" sz="1900" b="1" dirty="0"/>
                        <a:t>Ecuador</a:t>
                      </a:r>
                      <a:endParaRPr lang="es-CO" sz="19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432,253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398,645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24,165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0733747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l"/>
                      <a:r>
                        <a:rPr lang="x-none" sz="1900" b="1" dirty="0"/>
                        <a:t>Perú</a:t>
                      </a:r>
                      <a:endParaRPr lang="es-CO" sz="19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1,983,570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69,342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1,720,665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9084561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l"/>
                      <a:r>
                        <a:rPr lang="x-none" sz="1900" b="1" dirty="0"/>
                        <a:t>Venezuela</a:t>
                      </a:r>
                      <a:endParaRPr lang="es-CO" sz="19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242,183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222,531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8,538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8380434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ctr"/>
                      <a:r>
                        <a:rPr lang="es-419" sz="1900" b="1" dirty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s-CO" sz="1900" b="1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8,044,191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229,792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7,307,073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317703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5E2ADAE8-D631-4311-8E6C-6C03116D71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846" y="-37903"/>
            <a:ext cx="12083319" cy="17801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96941" y="75744"/>
            <a:ext cx="11380109" cy="815609"/>
          </a:xfrm>
        </p:spPr>
        <p:txBody>
          <a:bodyPr>
            <a:no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COVID-19 en los países andinos</a:t>
            </a:r>
            <a:br>
              <a:rPr lang="es-ES" sz="3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ES" sz="20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 de junio 2021 –  Hora 8:30</a:t>
            </a:r>
            <a:endParaRPr lang="es-PE" sz="2000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73A64F-335A-4937-A436-0E84C58CFA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01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D7CFB7-134C-4267-AFE9-3F80CD231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671" y="-60794"/>
            <a:ext cx="12083319" cy="17801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6FE3AB-7180-4BC7-91E1-EBC3B62DE2EA}"/>
              </a:ext>
            </a:extLst>
          </p:cNvPr>
          <p:cNvSpPr txBox="1"/>
          <p:nvPr/>
        </p:nvSpPr>
        <p:spPr>
          <a:xfrm>
            <a:off x="1994848" y="6280894"/>
            <a:ext cx="8202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rgbClr val="0070C0"/>
                </a:solidFill>
              </a:rPr>
              <a:t>Fuente: OurWorldInData  y The New York Times</a:t>
            </a:r>
          </a:p>
          <a:p>
            <a:pPr algn="ctr"/>
            <a:r>
              <a:rPr lang="es-CO" sz="1400" b="1" dirty="0">
                <a:solidFill>
                  <a:srgbClr val="0070C0"/>
                </a:solidFill>
              </a:rPr>
              <a:t>https://www.nytimes.com/interactive/2021/world/covid-vaccinations-tracker.html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FFE6C7-CEB9-427A-967B-F1BF03CE7AAC}"/>
              </a:ext>
            </a:extLst>
          </p:cNvPr>
          <p:cNvSpPr txBox="1"/>
          <p:nvPr/>
        </p:nvSpPr>
        <p:spPr>
          <a:xfrm>
            <a:off x="366552" y="-39762"/>
            <a:ext cx="9622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 Black" panose="020B0A04020102020204" pitchFamily="34" charset="0"/>
              </a:rPr>
              <a:t>Avances en la vacunación contra el coronavirus</a:t>
            </a:r>
          </a:p>
          <a:p>
            <a:pPr algn="ctr"/>
            <a:r>
              <a:rPr lang="es-ES" sz="20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Países Andinos 7 de junio 2021 –  Hora 9:00</a:t>
            </a:r>
            <a:endParaRPr lang="es-CO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2AFBD2-68D0-422C-A242-52F9A28FCE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83C520-FC13-4756-905F-B149B054BFBC}"/>
              </a:ext>
            </a:extLst>
          </p:cNvPr>
          <p:cNvGraphicFramePr>
            <a:graphicFrameLocks noGrp="1"/>
          </p:cNvGraphicFramePr>
          <p:nvPr/>
        </p:nvGraphicFramePr>
        <p:xfrm>
          <a:off x="280967" y="1124447"/>
          <a:ext cx="11158041" cy="498458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433885">
                  <a:extLst>
                    <a:ext uri="{9D8B030D-6E8A-4147-A177-3AD203B41FA5}">
                      <a16:colId xmlns:a16="http://schemas.microsoft.com/office/drawing/2014/main" val="3959317235"/>
                    </a:ext>
                  </a:extLst>
                </a:gridCol>
                <a:gridCol w="1948459">
                  <a:extLst>
                    <a:ext uri="{9D8B030D-6E8A-4147-A177-3AD203B41FA5}">
                      <a16:colId xmlns:a16="http://schemas.microsoft.com/office/drawing/2014/main" val="2033722442"/>
                    </a:ext>
                  </a:extLst>
                </a:gridCol>
                <a:gridCol w="1948459">
                  <a:extLst>
                    <a:ext uri="{9D8B030D-6E8A-4147-A177-3AD203B41FA5}">
                      <a16:colId xmlns:a16="http://schemas.microsoft.com/office/drawing/2014/main" val="3350532876"/>
                    </a:ext>
                  </a:extLst>
                </a:gridCol>
                <a:gridCol w="2413619">
                  <a:extLst>
                    <a:ext uri="{9D8B030D-6E8A-4147-A177-3AD203B41FA5}">
                      <a16:colId xmlns:a16="http://schemas.microsoft.com/office/drawing/2014/main" val="4037765631"/>
                    </a:ext>
                  </a:extLst>
                </a:gridCol>
                <a:gridCol w="2413619">
                  <a:extLst>
                    <a:ext uri="{9D8B030D-6E8A-4147-A177-3AD203B41FA5}">
                      <a16:colId xmlns:a16="http://schemas.microsoft.com/office/drawing/2014/main" val="671389662"/>
                    </a:ext>
                  </a:extLst>
                </a:gridCol>
              </a:tblGrid>
              <a:tr h="62253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Países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Dosis administradas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% de población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114180"/>
                  </a:ext>
                </a:extLst>
              </a:tr>
              <a:tr h="62253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kern="1200" dirty="0">
                          <a:effectLst/>
                        </a:rPr>
                        <a:t>Por 100 personas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kern="1200">
                          <a:effectLst/>
                        </a:rPr>
                        <a:t>Total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kern="1200">
                          <a:effectLst/>
                        </a:rPr>
                        <a:t>Vacunado </a:t>
                      </a:r>
                      <a:endParaRPr lang="es-CO" sz="1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kern="1200">
                          <a:effectLst/>
                        </a:rPr>
                        <a:t>1 dosis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kern="1200">
                          <a:effectLst/>
                        </a:rPr>
                        <a:t>Vacunado</a:t>
                      </a:r>
                      <a:endParaRPr lang="es-CO" sz="1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2 dosis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730702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Mundo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solidFill>
                            <a:srgbClr val="0070C0"/>
                          </a:solidFill>
                          <a:effectLst/>
                        </a:rPr>
                        <a:t>28</a:t>
                      </a:r>
                      <a:endParaRPr lang="es-CO" sz="16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solidFill>
                            <a:srgbClr val="0070C0"/>
                          </a:solidFill>
                          <a:effectLst/>
                        </a:rPr>
                        <a:t>2,148,383,821</a:t>
                      </a:r>
                      <a:endParaRPr lang="es-CO" sz="16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995240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1. Emiratos Árabes Unidos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136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13,315,751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709804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2. Israel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117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10,598,448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60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57 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20097148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3. Bahréin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111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1.826.466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61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50 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81191647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4. Malta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110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551,494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65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47 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24829310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5. Aruba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110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116,579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60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49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58990370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6. Mongolia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105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3.397.608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58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47 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4640612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7. Chile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103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19,462,408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59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44 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0307952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8. Reino Unido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102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67.994.584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60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41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81036642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9. Curazao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100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157,556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55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45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44605207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10. Hungría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95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9.249.943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54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41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70519725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11. </a:t>
                      </a:r>
                      <a:r>
                        <a:rPr lang="es-CO" sz="1600" dirty="0" err="1">
                          <a:effectLst/>
                        </a:rPr>
                        <a:t>Katar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94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2.676.239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54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4990070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12. </a:t>
                      </a:r>
                      <a:r>
                        <a:rPr lang="es-CO" sz="1600" dirty="0" err="1">
                          <a:effectLst/>
                        </a:rPr>
                        <a:t>Maldivias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91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482,628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59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32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67060915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13. Estados Unidos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90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299,120,522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51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41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4154749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14. Uruguay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87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3,012,523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56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31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91574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900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D7CFB7-134C-4267-AFE9-3F80CD231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871" y="-39762"/>
            <a:ext cx="12083319" cy="17801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6FE3AB-7180-4BC7-91E1-EBC3B62DE2EA}"/>
              </a:ext>
            </a:extLst>
          </p:cNvPr>
          <p:cNvSpPr txBox="1"/>
          <p:nvPr/>
        </p:nvSpPr>
        <p:spPr>
          <a:xfrm>
            <a:off x="1994848" y="6280894"/>
            <a:ext cx="8202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rgbClr val="0070C0"/>
                </a:solidFill>
              </a:rPr>
              <a:t>Fuente: Ministerios de Salud Andinos, OurWorldInData  y The New York Times</a:t>
            </a:r>
          </a:p>
          <a:p>
            <a:pPr algn="ctr"/>
            <a:r>
              <a:rPr lang="es-CO" sz="1400" b="1" dirty="0">
                <a:solidFill>
                  <a:srgbClr val="0070C0"/>
                </a:solidFill>
              </a:rPr>
              <a:t>https://www.nytimes.com/interactive/2021/world/covid-vaccinations-tracker.html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FFE6C7-CEB9-427A-967B-F1BF03CE7AAC}"/>
              </a:ext>
            </a:extLst>
          </p:cNvPr>
          <p:cNvSpPr txBox="1"/>
          <p:nvPr/>
        </p:nvSpPr>
        <p:spPr>
          <a:xfrm>
            <a:off x="366552" y="-39762"/>
            <a:ext cx="9622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rial Black" panose="020B0A04020102020204" pitchFamily="34" charset="0"/>
              </a:rPr>
              <a:t>Avances en la vacunación contra el coronavirus</a:t>
            </a:r>
          </a:p>
          <a:p>
            <a:pPr algn="ctr"/>
            <a:r>
              <a:rPr lang="es-ES" sz="20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Países Andinos - 7 de junio 2021 –  Hora 9:15</a:t>
            </a:r>
            <a:endParaRPr lang="es-CO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2AFBD2-68D0-422C-A242-52F9A28FCE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9A843C2-DF1E-4CBC-AC06-6AFF5F264DB9}"/>
              </a:ext>
            </a:extLst>
          </p:cNvPr>
          <p:cNvSpPr txBox="1"/>
          <p:nvPr/>
        </p:nvSpPr>
        <p:spPr>
          <a:xfrm>
            <a:off x="3700288" y="5507061"/>
            <a:ext cx="451524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5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Dosis aplicadas:  </a:t>
            </a:r>
            <a:r>
              <a:rPr lang="es-CO" sz="35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43,018,432</a:t>
            </a:r>
            <a:r>
              <a:rPr lang="es-CO" sz="35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O" sz="35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endParaRPr lang="es-CO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7CAD774-8551-4FF6-A40D-5F665D5FEDA2}"/>
              </a:ext>
            </a:extLst>
          </p:cNvPr>
          <p:cNvGraphicFramePr>
            <a:graphicFrameLocks noGrp="1"/>
          </p:cNvGraphicFramePr>
          <p:nvPr/>
        </p:nvGraphicFramePr>
        <p:xfrm>
          <a:off x="177812" y="1000048"/>
          <a:ext cx="11211952" cy="436412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79786">
                  <a:extLst>
                    <a:ext uri="{9D8B030D-6E8A-4147-A177-3AD203B41FA5}">
                      <a16:colId xmlns:a16="http://schemas.microsoft.com/office/drawing/2014/main" val="1209441485"/>
                    </a:ext>
                  </a:extLst>
                </a:gridCol>
                <a:gridCol w="1430614">
                  <a:extLst>
                    <a:ext uri="{9D8B030D-6E8A-4147-A177-3AD203B41FA5}">
                      <a16:colId xmlns:a16="http://schemas.microsoft.com/office/drawing/2014/main" val="3803434543"/>
                    </a:ext>
                  </a:extLst>
                </a:gridCol>
                <a:gridCol w="2135863">
                  <a:extLst>
                    <a:ext uri="{9D8B030D-6E8A-4147-A177-3AD203B41FA5}">
                      <a16:colId xmlns:a16="http://schemas.microsoft.com/office/drawing/2014/main" val="3919047386"/>
                    </a:ext>
                  </a:extLst>
                </a:gridCol>
                <a:gridCol w="1696406">
                  <a:extLst>
                    <a:ext uri="{9D8B030D-6E8A-4147-A177-3AD203B41FA5}">
                      <a16:colId xmlns:a16="http://schemas.microsoft.com/office/drawing/2014/main" val="2560425032"/>
                    </a:ext>
                  </a:extLst>
                </a:gridCol>
                <a:gridCol w="1696406">
                  <a:extLst>
                    <a:ext uri="{9D8B030D-6E8A-4147-A177-3AD203B41FA5}">
                      <a16:colId xmlns:a16="http://schemas.microsoft.com/office/drawing/2014/main" val="1133664569"/>
                    </a:ext>
                  </a:extLst>
                </a:gridCol>
                <a:gridCol w="1443322">
                  <a:extLst>
                    <a:ext uri="{9D8B030D-6E8A-4147-A177-3AD203B41FA5}">
                      <a16:colId xmlns:a16="http://schemas.microsoft.com/office/drawing/2014/main" val="383027679"/>
                    </a:ext>
                  </a:extLst>
                </a:gridCol>
                <a:gridCol w="1429555">
                  <a:extLst>
                    <a:ext uri="{9D8B030D-6E8A-4147-A177-3AD203B41FA5}">
                      <a16:colId xmlns:a16="http://schemas.microsoft.com/office/drawing/2014/main" val="479550016"/>
                    </a:ext>
                  </a:extLst>
                </a:gridCol>
              </a:tblGrid>
              <a:tr h="56363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Puesto</a:t>
                      </a:r>
                      <a:endParaRPr lang="es-CO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Países</a:t>
                      </a:r>
                      <a:endParaRPr lang="es-CO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Principales vacunas </a:t>
                      </a:r>
                      <a:endParaRPr lang="es-CO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Dosis administradas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 </a:t>
                      </a:r>
                      <a:endParaRPr lang="es-CO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>
                          <a:effectLst/>
                        </a:rPr>
                        <a:t>% de población</a:t>
                      </a:r>
                      <a:endParaRPr lang="es-CO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939422"/>
                  </a:ext>
                </a:extLst>
              </a:tr>
              <a:tr h="5636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kern="1200">
                          <a:effectLst/>
                        </a:rPr>
                        <a:t>Por 100 personas</a:t>
                      </a:r>
                      <a:endParaRPr lang="es-CO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kern="1200" dirty="0">
                          <a:effectLst/>
                        </a:rPr>
                        <a:t>Total</a:t>
                      </a:r>
                      <a:endParaRPr lang="es-CO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Vacunado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1 dosis</a:t>
                      </a:r>
                      <a:endParaRPr lang="es-CO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kern="1200" dirty="0">
                          <a:effectLst/>
                        </a:rPr>
                        <a:t>Vacunado</a:t>
                      </a:r>
                      <a:endParaRPr lang="es-CO" sz="15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kern="1200" dirty="0">
                          <a:effectLst/>
                        </a:rPr>
                        <a:t>2 dosis</a:t>
                      </a:r>
                      <a:endParaRPr lang="es-CO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0184898"/>
                  </a:ext>
                </a:extLst>
              </a:tr>
              <a:tr h="730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88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Bolivia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dirty="0">
                          <a:effectLst/>
                        </a:rPr>
                        <a:t>Oxford / AstraZeneca, Sinopharm / Sputnik V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1,829,560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13 %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3,3 %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68174529"/>
                  </a:ext>
                </a:extLst>
              </a:tr>
              <a:tr h="924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Chile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Pfizer / BioNTech, Sinovac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 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103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19,462,408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44 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41776236"/>
                  </a:ext>
                </a:extLst>
              </a:tr>
              <a:tr h="357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Colombia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Pfizer/BioNTech, Sinovac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11,485,904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16 %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6,8 %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70742289"/>
                  </a:ext>
                </a:extLst>
              </a:tr>
              <a:tr h="357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Ecuador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Pfizer/BioNTech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2,597,836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10 %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4,9 %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09033923"/>
                  </a:ext>
                </a:extLst>
              </a:tr>
              <a:tr h="357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Perú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Pfizer / BioNTech, Sinopharm / 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13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4,342,724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9,2 %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4,0 %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65135387"/>
                  </a:ext>
                </a:extLst>
              </a:tr>
              <a:tr h="357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Venezuela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Sputnik V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3,300,000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11 %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-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97427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478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6A6EAE-4A09-4FAB-A14B-D0B509F1BA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D5C2E1-CE7B-4FA4-A0B1-D7DC1D7A87AE}"/>
              </a:ext>
            </a:extLst>
          </p:cNvPr>
          <p:cNvSpPr txBox="1"/>
          <p:nvPr/>
        </p:nvSpPr>
        <p:spPr>
          <a:xfrm>
            <a:off x="896010" y="2290743"/>
            <a:ext cx="108501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</a:pPr>
            <a:r>
              <a:rPr lang="es-ES" sz="6000" b="1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  <a:sym typeface="Arial"/>
              </a:rPr>
              <a:t>BOLIVIA</a:t>
            </a:r>
            <a:endParaRPr lang="es-E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90B2BE-1E5C-426F-A712-E031648E69D3}"/>
              </a:ext>
            </a:extLst>
          </p:cNvPr>
          <p:cNvSpPr txBox="1"/>
          <p:nvPr/>
        </p:nvSpPr>
        <p:spPr>
          <a:xfrm>
            <a:off x="5393020" y="6245816"/>
            <a:ext cx="381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effectLst/>
              </a:rPr>
              <a:t>Salar de Uyuni</a:t>
            </a:r>
          </a:p>
        </p:txBody>
      </p:sp>
    </p:spTree>
    <p:extLst>
      <p:ext uri="{BB962C8B-B14F-4D97-AF65-F5344CB8AC3E}">
        <p14:creationId xmlns:p14="http://schemas.microsoft.com/office/powerpoint/2010/main" val="1200710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4A151A9-DC0D-4B20-9946-B72D56C2BF03}"/>
              </a:ext>
            </a:extLst>
          </p:cNvPr>
          <p:cNvSpPr txBox="1"/>
          <p:nvPr/>
        </p:nvSpPr>
        <p:spPr>
          <a:xfrm>
            <a:off x="3049314" y="6362216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https://www.minsalud.gob.bo/</a:t>
            </a:r>
            <a:endParaRPr kumimoji="0" lang="es-PE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131EF5-ACAD-48AE-B638-6058D7CF5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34" y="118242"/>
            <a:ext cx="11004331" cy="61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6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ACB9E-FC47-4182-AB02-3CCFB487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468" y="365125"/>
            <a:ext cx="9951331" cy="1325563"/>
          </a:xfrm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nuevos confirmados en el mundo por millón de habitantes. 06-06-2021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F5B400-E9FF-4EB5-AB2C-44FF30708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7C18F1-D7CF-4D15-B2CA-B43472BCC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5" t="28167" r="13188" b="7963"/>
          <a:stretch/>
        </p:blipFill>
        <p:spPr>
          <a:xfrm>
            <a:off x="1691640" y="1931669"/>
            <a:ext cx="9951330" cy="47199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D09895-3FB4-40A1-A8B5-496D46141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FC81CC-577F-4867-BA30-FAD59BB28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38" t="75500" r="18344" b="19000"/>
          <a:stretch/>
        </p:blipFill>
        <p:spPr>
          <a:xfrm>
            <a:off x="10698480" y="3240405"/>
            <a:ext cx="1062990" cy="3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8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F533B4B-A424-4E2B-AFE8-71E22EFFC3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214" y="-43304"/>
            <a:ext cx="12089416" cy="178018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68A0DC1-FC2D-4A69-83F1-43A6A5641D90}"/>
              </a:ext>
            </a:extLst>
          </p:cNvPr>
          <p:cNvSpPr txBox="1">
            <a:spLocks/>
          </p:cNvSpPr>
          <p:nvPr/>
        </p:nvSpPr>
        <p:spPr>
          <a:xfrm>
            <a:off x="-1216650" y="876359"/>
            <a:ext cx="9881938" cy="23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Bolivia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D9BD975-55A1-45A8-9B46-DDD4EA32A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151" y="-48752"/>
            <a:ext cx="4857750" cy="9334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E3C0E5-BD3E-4295-A948-A8A2BDFCC84B}"/>
              </a:ext>
            </a:extLst>
          </p:cNvPr>
          <p:cNvSpPr txBox="1"/>
          <p:nvPr/>
        </p:nvSpPr>
        <p:spPr>
          <a:xfrm>
            <a:off x="830134" y="6403869"/>
            <a:ext cx="6703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70C0"/>
                </a:solidFill>
              </a:rPr>
              <a:t>https://www.boliviasegura.gob.bo/index.php/category/estadistica/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6F74B8-E3BB-4173-BE53-314DEEF930AB}"/>
              </a:ext>
            </a:extLst>
          </p:cNvPr>
          <p:cNvSpPr txBox="1"/>
          <p:nvPr/>
        </p:nvSpPr>
        <p:spPr>
          <a:xfrm>
            <a:off x="8447933" y="6383800"/>
            <a:ext cx="33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70C0"/>
                </a:solidFill>
              </a:rPr>
              <a:t>https://</a:t>
            </a:r>
            <a:r>
              <a:rPr lang="es-CO" dirty="0" err="1">
                <a:solidFill>
                  <a:srgbClr val="0070C0"/>
                </a:solidFill>
              </a:rPr>
              <a:t>www.minsalud.gob.bo</a:t>
            </a:r>
            <a:r>
              <a:rPr lang="es-CO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CC9E62-746B-4880-8585-E29881FA7658}"/>
              </a:ext>
            </a:extLst>
          </p:cNvPr>
          <p:cNvSpPr txBox="1"/>
          <p:nvPr/>
        </p:nvSpPr>
        <p:spPr>
          <a:xfrm>
            <a:off x="7547456" y="1530109"/>
            <a:ext cx="416951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500" dirty="0"/>
              <a:t> </a:t>
            </a:r>
            <a:endParaRPr lang="es-ES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96289E-0DA0-41DC-AD3B-B9FBE1AA2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220" y="1006986"/>
            <a:ext cx="8200547" cy="53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32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21651-06B1-412D-83BB-4FEF2250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5596B6-7739-4AA9-88FE-E973782BF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C7F877-0B45-4D4F-8F46-716EFBAF7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577E6D-DCB5-4A67-9FFC-E8EF5478DC72}"/>
              </a:ext>
            </a:extLst>
          </p:cNvPr>
          <p:cNvSpPr txBox="1"/>
          <p:nvPr/>
        </p:nvSpPr>
        <p:spPr>
          <a:xfrm>
            <a:off x="4920915" y="1459760"/>
            <a:ext cx="2183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Salto del Laja, Chile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F424B2-8AB5-404C-BA14-B4804B589FCA}"/>
              </a:ext>
            </a:extLst>
          </p:cNvPr>
          <p:cNvSpPr txBox="1"/>
          <p:nvPr/>
        </p:nvSpPr>
        <p:spPr>
          <a:xfrm>
            <a:off x="-6351" y="444097"/>
            <a:ext cx="11135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 typeface="Arial" panose="020B0604020202020204" pitchFamily="34" charset="0"/>
              <a:buChar char="•"/>
            </a:pPr>
            <a:r>
              <a:rPr lang="es-ES" sz="60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191597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EA421D9-1037-45E9-8C04-5C2487AF6707}"/>
              </a:ext>
            </a:extLst>
          </p:cNvPr>
          <p:cNvSpPr txBox="1"/>
          <p:nvPr/>
        </p:nvSpPr>
        <p:spPr>
          <a:xfrm>
            <a:off x="3892991" y="6346381"/>
            <a:ext cx="4631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70C0"/>
                </a:solidFill>
              </a:rPr>
              <a:t>https://</a:t>
            </a:r>
            <a:r>
              <a:rPr lang="es-CO" dirty="0" err="1">
                <a:solidFill>
                  <a:srgbClr val="0070C0"/>
                </a:solidFill>
              </a:rPr>
              <a:t>www.gob.cl</a:t>
            </a:r>
            <a:r>
              <a:rPr lang="es-CO" dirty="0">
                <a:solidFill>
                  <a:srgbClr val="0070C0"/>
                </a:solidFill>
              </a:rPr>
              <a:t>/coronavirus/</a:t>
            </a:r>
            <a:r>
              <a:rPr lang="es-CO" dirty="0" err="1">
                <a:solidFill>
                  <a:srgbClr val="0070C0"/>
                </a:solidFill>
              </a:rPr>
              <a:t>cifrasoficiales</a:t>
            </a:r>
            <a:r>
              <a:rPr lang="es-CO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28A9B7-E556-4ED3-A6BE-AE9CF9F09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38" y="142288"/>
            <a:ext cx="5670328" cy="60031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22C4DF-F472-4251-BA3C-2E904627E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62" y="142286"/>
            <a:ext cx="5302466" cy="60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6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16042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Chile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536373-B6EE-4051-A610-603FE78B3B34}"/>
              </a:ext>
            </a:extLst>
          </p:cNvPr>
          <p:cNvSpPr txBox="1"/>
          <p:nvPr/>
        </p:nvSpPr>
        <p:spPr>
          <a:xfrm>
            <a:off x="4518937" y="6451894"/>
            <a:ext cx="6192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70C0"/>
                </a:solidFill>
              </a:rPr>
              <a:t>https://www.gob.cl/yomevacuno/</a:t>
            </a:r>
          </a:p>
        </p:txBody>
      </p:sp>
      <p:sp>
        <p:nvSpPr>
          <p:cNvPr id="10" name="Google Shape;564;p27">
            <a:extLst>
              <a:ext uri="{FF2B5EF4-FFF2-40B4-BE49-F238E27FC236}">
                <a16:creationId xmlns:a16="http://schemas.microsoft.com/office/drawing/2014/main" id="{FB7F0CA6-9226-4CB7-A3ED-EB34FF9A0B5C}"/>
              </a:ext>
            </a:extLst>
          </p:cNvPr>
          <p:cNvSpPr txBox="1"/>
          <p:nvPr/>
        </p:nvSpPr>
        <p:spPr>
          <a:xfrm>
            <a:off x="298825" y="5812949"/>
            <a:ext cx="513130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0" i="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Chile comenzó vacunación en diciembre de 2020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4419045-B256-4F8B-BF94-D2A2C0E129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D936166-4EED-4039-A074-C9AB24A17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907" y="1318246"/>
            <a:ext cx="6432506" cy="264267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CA3BE5B-910F-4825-B2BE-4F7242BC0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907" y="4159557"/>
            <a:ext cx="6390887" cy="218220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234B837-F320-4AAD-99A2-B26CA4A01447}"/>
              </a:ext>
            </a:extLst>
          </p:cNvPr>
          <p:cNvSpPr txBox="1"/>
          <p:nvPr/>
        </p:nvSpPr>
        <p:spPr>
          <a:xfrm>
            <a:off x="461623" y="2536277"/>
            <a:ext cx="4431323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3500" b="1" dirty="0"/>
              <a:t>Dosis administradas</a:t>
            </a:r>
          </a:p>
          <a:p>
            <a:pPr algn="ctr"/>
            <a:endParaRPr lang="es-CO" sz="35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CO" sz="3500" b="1" dirty="0">
                <a:solidFill>
                  <a:schemeClr val="accent6">
                    <a:lumMod val="50000"/>
                  </a:schemeClr>
                </a:solidFill>
              </a:rPr>
              <a:t>19,462,408</a:t>
            </a:r>
          </a:p>
          <a:p>
            <a:pPr algn="ctr"/>
            <a:endParaRPr lang="es-CO" sz="3500" b="1" dirty="0"/>
          </a:p>
        </p:txBody>
      </p:sp>
    </p:spTree>
    <p:extLst>
      <p:ext uri="{BB962C8B-B14F-4D97-AF65-F5344CB8AC3E}">
        <p14:creationId xmlns:p14="http://schemas.microsoft.com/office/powerpoint/2010/main" val="3172967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DEAC6-1657-410A-8A97-A92FE517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87ECFE-9B34-476D-B353-E5E213EE0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28153A-1DF2-408F-B574-5AB667356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82985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89A6F85-B135-4FEE-89D2-402A5E643786}"/>
              </a:ext>
            </a:extLst>
          </p:cNvPr>
          <p:cNvSpPr txBox="1"/>
          <p:nvPr/>
        </p:nvSpPr>
        <p:spPr>
          <a:xfrm>
            <a:off x="7534192" y="183793"/>
            <a:ext cx="6239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Parque Nacional Natural Sumapaz. Colombia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FDA7AD-6636-4DCB-8249-BDDA763BBAF5}"/>
              </a:ext>
            </a:extLst>
          </p:cNvPr>
          <p:cNvSpPr txBox="1"/>
          <p:nvPr/>
        </p:nvSpPr>
        <p:spPr>
          <a:xfrm>
            <a:off x="393031" y="4127903"/>
            <a:ext cx="11405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</a:pPr>
            <a:r>
              <a:rPr lang="es-ES" sz="6000" dirty="0">
                <a:solidFill>
                  <a:schemeClr val="bg1"/>
                </a:solidFill>
                <a:latin typeface="Arial Black" panose="020B0A04020102020204" pitchFamily="34" charset="0"/>
              </a:rPr>
              <a:t>COLOMBIA</a:t>
            </a:r>
          </a:p>
        </p:txBody>
      </p:sp>
    </p:spTree>
    <p:extLst>
      <p:ext uri="{BB962C8B-B14F-4D97-AF65-F5344CB8AC3E}">
        <p14:creationId xmlns:p14="http://schemas.microsoft.com/office/powerpoint/2010/main" val="1574878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11E0507-F5E0-4B54-9193-E128ADF0622B}"/>
              </a:ext>
            </a:extLst>
          </p:cNvPr>
          <p:cNvSpPr/>
          <p:nvPr/>
        </p:nvSpPr>
        <p:spPr>
          <a:xfrm>
            <a:off x="8349490" y="6354776"/>
            <a:ext cx="1847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5E22447-8E53-4210-AD40-806AB4B9E0B5}"/>
              </a:ext>
            </a:extLst>
          </p:cNvPr>
          <p:cNvSpPr/>
          <p:nvPr/>
        </p:nvSpPr>
        <p:spPr>
          <a:xfrm>
            <a:off x="67457" y="6423108"/>
            <a:ext cx="846676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https://www.minsalud.gov.co/salud/publica/PET/Paginas/Covid-19_copia.aspx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CBA9BF2-02AE-4F96-907E-99196EA2E7C6}"/>
              </a:ext>
            </a:extLst>
          </p:cNvPr>
          <p:cNvSpPr/>
          <p:nvPr/>
        </p:nvSpPr>
        <p:spPr>
          <a:xfrm>
            <a:off x="414787" y="6130720"/>
            <a:ext cx="398795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https://coronaviruscolombia.gov.co/Covid19/index.html</a:t>
            </a:r>
          </a:p>
        </p:txBody>
      </p:sp>
      <p:sp>
        <p:nvSpPr>
          <p:cNvPr id="2" name="AutoShape 2" descr="reporte">
            <a:extLst>
              <a:ext uri="{FF2B5EF4-FFF2-40B4-BE49-F238E27FC236}">
                <a16:creationId xmlns:a16="http://schemas.microsoft.com/office/drawing/2014/main" id="{68FAEC81-567F-46CE-8788-9D33746E4C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66841D24-E940-44BF-8A13-47D2D8FC3A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18EC96F3-2CD9-4091-94C0-F90036E79F6F}"/>
              </a:ext>
            </a:extLst>
          </p:cNvPr>
          <p:cNvSpPr txBox="1">
            <a:spLocks/>
          </p:cNvSpPr>
          <p:nvPr/>
        </p:nvSpPr>
        <p:spPr>
          <a:xfrm>
            <a:off x="4758311" y="2311340"/>
            <a:ext cx="5077513" cy="42579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Contexto más afectado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Bogotá 			1,023,205</a:t>
            </a:r>
            <a:endParaRPr lang="es-ES" sz="18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Antioquia (Medellín)		559,638	</a:t>
            </a:r>
          </a:p>
          <a:p>
            <a:pPr fontAlgn="base">
              <a:buFont typeface="Wingdings" panose="05000000000000000000" pitchFamily="2" charset="2"/>
              <a:buChar char="v"/>
              <a:defRPr/>
            </a:pPr>
            <a:r>
              <a:rPr lang="es-ES" sz="1800" dirty="0">
                <a:solidFill>
                  <a:prstClr val="black"/>
                </a:solidFill>
                <a:cs typeface="Arial" panose="020B0604020202020204" pitchFamily="34" charset="0"/>
              </a:rPr>
              <a:t>Valle del Cauca (Cali) 		277,863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Atlántico (Barranquilla)		276,787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Cundinamarca (sin Bogotá)		177,660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Santander (Cúcuta)		143,240</a:t>
            </a:r>
          </a:p>
          <a:p>
            <a:pPr fontAlgn="base">
              <a:buFont typeface="Wingdings" panose="05000000000000000000" pitchFamily="2" charset="2"/>
              <a:buChar char="v"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Bolívar (Cartagena)  		276,767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467B9AC-38AD-4D50-9785-B7622B86B7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998" y="6293212"/>
            <a:ext cx="554784" cy="5852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0DE759-6F73-4CE2-A43A-8C9DE1FB9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99" y="180059"/>
            <a:ext cx="9248775" cy="16192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7CC5E3-022A-4C34-88C4-69BE392F1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70" y="2056871"/>
            <a:ext cx="4296035" cy="384752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1517FCD-0074-488F-9FE2-5992D90F8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0503" y="0"/>
            <a:ext cx="2075688" cy="6858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7CBD2183-FED6-4837-BB2F-181DE3613804}"/>
              </a:ext>
            </a:extLst>
          </p:cNvPr>
          <p:cNvSpPr txBox="1"/>
          <p:nvPr/>
        </p:nvSpPr>
        <p:spPr>
          <a:xfrm>
            <a:off x="6658169" y="6145363"/>
            <a:ext cx="2306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24.050 casos nuevos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4BEC18-39B5-4C77-B679-5F1007195B43}"/>
              </a:ext>
            </a:extLst>
          </p:cNvPr>
          <p:cNvSpPr txBox="1"/>
          <p:nvPr/>
        </p:nvSpPr>
        <p:spPr>
          <a:xfrm>
            <a:off x="6308726" y="6467014"/>
            <a:ext cx="3654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Fallecidos reportados: 539</a:t>
            </a:r>
          </a:p>
        </p:txBody>
      </p:sp>
    </p:spTree>
    <p:extLst>
      <p:ext uri="{BB962C8B-B14F-4D97-AF65-F5344CB8AC3E}">
        <p14:creationId xmlns:p14="http://schemas.microsoft.com/office/powerpoint/2010/main" val="1936486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32084"/>
            <a:ext cx="12089416" cy="129856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95" y="466672"/>
            <a:ext cx="9785684" cy="815609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Colombia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629695A-CDA4-49B5-BC6A-F2986B89CDB0}"/>
              </a:ext>
            </a:extLst>
          </p:cNvPr>
          <p:cNvSpPr txBox="1"/>
          <p:nvPr/>
        </p:nvSpPr>
        <p:spPr>
          <a:xfrm>
            <a:off x="1819032" y="6534835"/>
            <a:ext cx="94197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500" b="1" dirty="0">
                <a:solidFill>
                  <a:srgbClr val="0070C0"/>
                </a:solidFill>
              </a:rPr>
              <a:t>https://www.minsalud.gov.co/salud/publica/Vacunacion/Paginas/Vacunacion-covid-19.aspx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296FF4-F80A-4E58-93CE-319A8977AC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51AA4D4-3545-4A07-B78A-B7F2F83B6C24}"/>
              </a:ext>
            </a:extLst>
          </p:cNvPr>
          <p:cNvSpPr txBox="1"/>
          <p:nvPr/>
        </p:nvSpPr>
        <p:spPr>
          <a:xfrm>
            <a:off x="3010486" y="6264063"/>
            <a:ext cx="7124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70C0"/>
                </a:solidFill>
              </a:rPr>
              <a:t>https://www.minsalud.gov.co/Paginas/default.aspx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BFFC39-490D-40F2-94B8-AD44ABC00083}"/>
              </a:ext>
            </a:extLst>
          </p:cNvPr>
          <p:cNvSpPr txBox="1"/>
          <p:nvPr/>
        </p:nvSpPr>
        <p:spPr>
          <a:xfrm>
            <a:off x="6275178" y="3486547"/>
            <a:ext cx="5332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</a:rPr>
              <a:t>Mira las entrevistas con otros expertos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74EF66-5BDA-49C1-A34C-F3E0F8D88A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488" y="970999"/>
            <a:ext cx="3664767" cy="247868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86EBF2D-58EA-4D8F-98A1-3F813DD6FB28}"/>
              </a:ext>
            </a:extLst>
          </p:cNvPr>
          <p:cNvSpPr txBox="1"/>
          <p:nvPr/>
        </p:nvSpPr>
        <p:spPr>
          <a:xfrm>
            <a:off x="6002216" y="4428929"/>
            <a:ext cx="58052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500" b="1" dirty="0"/>
              <a:t>Dosis aplicadas en total:  </a:t>
            </a:r>
            <a:r>
              <a:rPr lang="es-ES" sz="2500" dirty="0"/>
              <a:t>11.485.904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500" b="1" dirty="0"/>
              <a:t>Total segundas dosis: </a:t>
            </a:r>
            <a:r>
              <a:rPr lang="es-ES" sz="2500" dirty="0"/>
              <a:t>3.432.806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500" b="1" dirty="0"/>
              <a:t>Dosis día: </a:t>
            </a:r>
            <a:r>
              <a:rPr lang="es-ES" sz="2500" dirty="0"/>
              <a:t>241.312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500" b="1" dirty="0"/>
              <a:t>Segundas dosis día: </a:t>
            </a:r>
            <a:r>
              <a:rPr lang="es-ES" sz="2500" dirty="0"/>
              <a:t>29.869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E6BFC91-C965-4C05-ABBF-E62F76115EFF}"/>
              </a:ext>
            </a:extLst>
          </p:cNvPr>
          <p:cNvSpPr txBox="1"/>
          <p:nvPr/>
        </p:nvSpPr>
        <p:spPr>
          <a:xfrm>
            <a:off x="6586450" y="3826412"/>
            <a:ext cx="4709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70C0"/>
                </a:solidFill>
              </a:rPr>
              <a:t>https://www.youtube.com/</a:t>
            </a:r>
            <a:r>
              <a:rPr lang="es-CO" dirty="0" err="1">
                <a:solidFill>
                  <a:srgbClr val="0070C0"/>
                </a:solidFill>
              </a:rPr>
              <a:t>watch?v</a:t>
            </a:r>
            <a:r>
              <a:rPr lang="es-CO" dirty="0">
                <a:solidFill>
                  <a:srgbClr val="0070C0"/>
                </a:solidFill>
              </a:rPr>
              <a:t>=</a:t>
            </a:r>
            <a:r>
              <a:rPr lang="es-CO" dirty="0" err="1">
                <a:solidFill>
                  <a:srgbClr val="0070C0"/>
                </a:solidFill>
              </a:rPr>
              <a:t>xSSijqFjxKg</a:t>
            </a:r>
            <a:endParaRPr lang="es-CO" dirty="0">
              <a:solidFill>
                <a:srgbClr val="0070C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73FB9C-FC00-4966-9EAC-3DE230B35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517" y="971000"/>
            <a:ext cx="5221034" cy="50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9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4F1FC-5B2E-496C-A898-E4492538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2CD55F-75E0-4B2E-B270-A3D38951B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4A5E8F-96EF-427C-8035-E8E7804DD4A9}"/>
              </a:ext>
            </a:extLst>
          </p:cNvPr>
          <p:cNvSpPr txBox="1"/>
          <p:nvPr/>
        </p:nvSpPr>
        <p:spPr>
          <a:xfrm>
            <a:off x="4393325" y="6308209"/>
            <a:ext cx="6208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Mindo: El País de la Aves, Ecuador</a:t>
            </a:r>
            <a:endParaRPr lang="es-CO" b="1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FC724F-603D-4515-8576-BF347C6DCE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29" y="2627306"/>
            <a:ext cx="1169314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39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A0E21428-1929-4355-993E-7CD1415A6E4B}"/>
              </a:ext>
            </a:extLst>
          </p:cNvPr>
          <p:cNvSpPr txBox="1"/>
          <p:nvPr/>
        </p:nvSpPr>
        <p:spPr>
          <a:xfrm>
            <a:off x="3599185" y="6203341"/>
            <a:ext cx="637698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500" dirty="0">
                <a:solidFill>
                  <a:srgbClr val="0070C0"/>
                </a:solidFill>
              </a:rPr>
              <a:t>https://www.salud.gob.ec/actualizacion-de-casos-de-coronavirus-en-ecuador/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C580A1-01BC-4BE2-8A4C-71B08FDF3D15}"/>
              </a:ext>
            </a:extLst>
          </p:cNvPr>
          <p:cNvSpPr txBox="1"/>
          <p:nvPr/>
        </p:nvSpPr>
        <p:spPr>
          <a:xfrm>
            <a:off x="1130749" y="6488667"/>
            <a:ext cx="10832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70C0"/>
                </a:solidFill>
              </a:rPr>
              <a:t>https://www.gestionderiesgos.gob.ec/informes-de-situacion-covid-19-desde-el-13-de-marzo-del-2020/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9C7490-3BB2-42FF-9EFD-E222C86AA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1963339" cy="62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93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1A7E5FA-3D3F-4AF3-927C-1EAACDFAEE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94" y="1325962"/>
            <a:ext cx="4595207" cy="49632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32084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Ecuador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6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44D029-F9EB-4749-A9F8-6E6DD0AB9698}"/>
              </a:ext>
            </a:extLst>
          </p:cNvPr>
          <p:cNvSpPr txBox="1"/>
          <p:nvPr/>
        </p:nvSpPr>
        <p:spPr>
          <a:xfrm>
            <a:off x="2300150" y="5919882"/>
            <a:ext cx="6192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70C0"/>
                </a:solidFill>
              </a:rPr>
              <a:t>https://www.coronavirusecuador.com/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4BA8B03-1C27-4732-A8F4-09570FC346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B4510E-AFB9-4114-9F0E-BB7FEA2E9E81}"/>
              </a:ext>
            </a:extLst>
          </p:cNvPr>
          <p:cNvSpPr txBox="1"/>
          <p:nvPr/>
        </p:nvSpPr>
        <p:spPr>
          <a:xfrm>
            <a:off x="2678942" y="5309936"/>
            <a:ext cx="4754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70C0"/>
                </a:solidFill>
              </a:rPr>
              <a:t>https://www.planvacunarse.ec/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DF9D6C9-74B4-4BDD-BCD0-FA7AEF330F80}"/>
              </a:ext>
            </a:extLst>
          </p:cNvPr>
          <p:cNvSpPr/>
          <p:nvPr/>
        </p:nvSpPr>
        <p:spPr>
          <a:xfrm>
            <a:off x="1403579" y="2486033"/>
            <a:ext cx="5598941" cy="21185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3500" b="1" dirty="0"/>
              <a:t>Dosis aplicadas</a:t>
            </a:r>
          </a:p>
          <a:p>
            <a:pPr algn="ctr"/>
            <a:endParaRPr lang="es-419" sz="3500" b="1" dirty="0"/>
          </a:p>
          <a:p>
            <a:pPr algn="ctr"/>
            <a:r>
              <a:rPr lang="es-CO" sz="3500" b="1" dirty="0">
                <a:solidFill>
                  <a:schemeClr val="accent6">
                    <a:lumMod val="50000"/>
                  </a:schemeClr>
                </a:solidFill>
              </a:rPr>
              <a:t>2,597,836</a:t>
            </a:r>
          </a:p>
        </p:txBody>
      </p:sp>
    </p:spTree>
    <p:extLst>
      <p:ext uri="{BB962C8B-B14F-4D97-AF65-F5344CB8AC3E}">
        <p14:creationId xmlns:p14="http://schemas.microsoft.com/office/powerpoint/2010/main" val="1453315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45D7E-B187-4AFD-82B5-497356E8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770" y="365125"/>
            <a:ext cx="976503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PE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Fallecidos por millón de habitantes en el mundo al 06-06-2021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A0CB0A-8534-4CC3-915C-EC6CA6819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7F7C414-7072-4055-A0F5-60C21288A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29666" r="13281" b="6885"/>
          <a:stretch/>
        </p:blipFill>
        <p:spPr>
          <a:xfrm>
            <a:off x="1588770" y="1577340"/>
            <a:ext cx="9041130" cy="48771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DB34F1-B3FF-4823-B98E-C373B553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EC425A-CF74-49B7-A977-A28CED393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75" t="43833" r="19000" b="48727"/>
          <a:stretch/>
        </p:blipFill>
        <p:spPr>
          <a:xfrm>
            <a:off x="10500360" y="2286000"/>
            <a:ext cx="868680" cy="5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29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D60BA4-0279-4F93-9157-19DFEB08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2700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021A28-1576-4EDE-B005-E49B630D0E4F}"/>
              </a:ext>
            </a:extLst>
          </p:cNvPr>
          <p:cNvSpPr txBox="1"/>
          <p:nvPr/>
        </p:nvSpPr>
        <p:spPr>
          <a:xfrm>
            <a:off x="3319975" y="4919863"/>
            <a:ext cx="8465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Laguna </a:t>
            </a:r>
            <a:r>
              <a:rPr lang="es-ES" b="1" dirty="0" err="1">
                <a:solidFill>
                  <a:schemeClr val="bg1"/>
                </a:solidFill>
              </a:rPr>
              <a:t>Chinancocha</a:t>
            </a:r>
            <a:r>
              <a:rPr lang="es-ES" b="1" dirty="0">
                <a:solidFill>
                  <a:schemeClr val="bg1"/>
                </a:solidFill>
              </a:rPr>
              <a:t>(</a:t>
            </a:r>
            <a:r>
              <a:rPr lang="es-ES" b="1" dirty="0" err="1">
                <a:solidFill>
                  <a:schemeClr val="bg1"/>
                </a:solidFill>
              </a:rPr>
              <a:t>Llanganuco</a:t>
            </a:r>
            <a:r>
              <a:rPr lang="es-ES" b="1" dirty="0">
                <a:solidFill>
                  <a:schemeClr val="bg1"/>
                </a:solidFill>
              </a:rPr>
              <a:t>). </a:t>
            </a:r>
            <a:r>
              <a:rPr lang="es-ES" b="1" i="0" dirty="0">
                <a:solidFill>
                  <a:schemeClr val="bg1"/>
                </a:solidFill>
                <a:effectLst/>
                <a:latin typeface="FF_Clan_OT_News"/>
              </a:rPr>
              <a:t>Parque Nacional Huascarán 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FC0C57-6CD6-49AF-9A84-04CB99F39BCE}"/>
              </a:ext>
            </a:extLst>
          </p:cNvPr>
          <p:cNvSpPr txBox="1"/>
          <p:nvPr/>
        </p:nvSpPr>
        <p:spPr>
          <a:xfrm>
            <a:off x="4460327" y="3165537"/>
            <a:ext cx="32713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PERÚ</a:t>
            </a:r>
          </a:p>
          <a:p>
            <a:pPr algn="ctr"/>
            <a:endParaRPr lang="es-CO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842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52C036E-30DD-462E-B3C3-CCC1448F5AA1}"/>
              </a:ext>
            </a:extLst>
          </p:cNvPr>
          <p:cNvSpPr txBox="1"/>
          <p:nvPr/>
        </p:nvSpPr>
        <p:spPr>
          <a:xfrm>
            <a:off x="2077329" y="6563416"/>
            <a:ext cx="907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70C0"/>
                </a:solidFill>
              </a:rPr>
              <a:t>https://</a:t>
            </a:r>
            <a:r>
              <a:rPr lang="es-CO" dirty="0" err="1">
                <a:solidFill>
                  <a:srgbClr val="0070C0"/>
                </a:solidFill>
              </a:rPr>
              <a:t>www.dge.gob.pe</a:t>
            </a:r>
            <a:r>
              <a:rPr lang="es-CO" dirty="0">
                <a:solidFill>
                  <a:srgbClr val="0070C0"/>
                </a:solidFill>
              </a:rPr>
              <a:t>/portal/</a:t>
            </a:r>
            <a:r>
              <a:rPr lang="es-CO" dirty="0" err="1">
                <a:solidFill>
                  <a:srgbClr val="0070C0"/>
                </a:solidFill>
              </a:rPr>
              <a:t>docs</a:t>
            </a:r>
            <a:r>
              <a:rPr lang="es-CO" dirty="0">
                <a:solidFill>
                  <a:srgbClr val="0070C0"/>
                </a:solidFill>
              </a:rPr>
              <a:t>/</a:t>
            </a:r>
            <a:r>
              <a:rPr lang="es-CO" dirty="0" err="1">
                <a:solidFill>
                  <a:srgbClr val="0070C0"/>
                </a:solidFill>
              </a:rPr>
              <a:t>tools</a:t>
            </a:r>
            <a:r>
              <a:rPr lang="es-CO" dirty="0">
                <a:solidFill>
                  <a:srgbClr val="0070C0"/>
                </a:solidFill>
              </a:rPr>
              <a:t>/coronavirus/</a:t>
            </a:r>
            <a:r>
              <a:rPr lang="es-CO" dirty="0" err="1">
                <a:solidFill>
                  <a:srgbClr val="0070C0"/>
                </a:solidFill>
              </a:rPr>
              <a:t>coronavirus220521.pdf</a:t>
            </a:r>
            <a:endParaRPr lang="es-CO" dirty="0">
              <a:solidFill>
                <a:srgbClr val="0070C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A1A224-B2F7-4F1B-945A-BFD92C6F8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83" y="0"/>
            <a:ext cx="11955633" cy="65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92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32084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6188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Perú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6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58F09B-C650-4ADB-BB7D-9A26A222EE41}"/>
              </a:ext>
            </a:extLst>
          </p:cNvPr>
          <p:cNvSpPr txBox="1"/>
          <p:nvPr/>
        </p:nvSpPr>
        <p:spPr>
          <a:xfrm>
            <a:off x="3488255" y="6478670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https://gis.minsa.gob.pe/GisVisorVacunados/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C0A50A-4403-4318-B7FB-263603C34C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397" y="250987"/>
            <a:ext cx="737680" cy="7071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7C768B-8D7D-4F25-A91B-78D7729FCD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789" y="-83787"/>
            <a:ext cx="2890211" cy="14317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558238-2FF4-40C2-8058-064AF1505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80" y="1603717"/>
            <a:ext cx="11620500" cy="47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35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8A48B1-ED06-4A61-9346-0EC4665E6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35" y="630621"/>
            <a:ext cx="11461532" cy="48580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BEC6CCC-FFBD-41C1-8D10-DF2401D75CE5}"/>
              </a:ext>
            </a:extLst>
          </p:cNvPr>
          <p:cNvSpPr txBox="1"/>
          <p:nvPr/>
        </p:nvSpPr>
        <p:spPr>
          <a:xfrm>
            <a:off x="3384311" y="6227379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70C0"/>
                </a:solidFill>
              </a:rPr>
              <a:t>https://</a:t>
            </a:r>
            <a:r>
              <a:rPr lang="es-CO" dirty="0" err="1">
                <a:solidFill>
                  <a:srgbClr val="0070C0"/>
                </a:solidFill>
              </a:rPr>
              <a:t>www.gob.pe</a:t>
            </a:r>
            <a:r>
              <a:rPr lang="es-CO" dirty="0">
                <a:solidFill>
                  <a:srgbClr val="0070C0"/>
                </a:solidFill>
              </a:rPr>
              <a:t>/</a:t>
            </a:r>
            <a:r>
              <a:rPr lang="es-CO" dirty="0" err="1">
                <a:solidFill>
                  <a:srgbClr val="0070C0"/>
                </a:solidFill>
              </a:rPr>
              <a:t>pongoelhombro#contador-de-vacunados</a:t>
            </a:r>
            <a:endParaRPr lang="es-CO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63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7D39C-581A-43FC-833C-C963127F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A0B000-C0B1-4680-A269-286BAA22C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7FEDD2-5608-4D80-9F6E-BAAD4A2AA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5A0345A-4682-4E18-9491-3F1639C846A5}"/>
              </a:ext>
            </a:extLst>
          </p:cNvPr>
          <p:cNvSpPr txBox="1"/>
          <p:nvPr/>
        </p:nvSpPr>
        <p:spPr>
          <a:xfrm>
            <a:off x="4705439" y="5885662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Laguna de </a:t>
            </a:r>
            <a:r>
              <a:rPr lang="es-CO" b="1" dirty="0" err="1">
                <a:solidFill>
                  <a:schemeClr val="bg1"/>
                </a:solidFill>
              </a:rPr>
              <a:t>Mucubají</a:t>
            </a:r>
            <a:r>
              <a:rPr lang="es-CO" b="1" dirty="0">
                <a:solidFill>
                  <a:schemeClr val="bg1"/>
                </a:solidFill>
              </a:rPr>
              <a:t>, Mérida, Venezuela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A64BB8-0FAC-4F16-8421-D2A0C090150D}"/>
              </a:ext>
            </a:extLst>
          </p:cNvPr>
          <p:cNvSpPr txBox="1"/>
          <p:nvPr/>
        </p:nvSpPr>
        <p:spPr>
          <a:xfrm>
            <a:off x="3268579" y="1086317"/>
            <a:ext cx="80852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VENEZUELA</a:t>
            </a:r>
          </a:p>
          <a:p>
            <a:endParaRPr lang="es-CO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18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635958" y="6308867"/>
            <a:ext cx="4046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https://covid19.patria.org.ve/estadisticas-venezuela/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08A9E6-8CB9-454B-B52E-3BB5CE9358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3786" y="198614"/>
            <a:ext cx="737680" cy="7071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85E4F8-B01F-48C0-A2B1-2589D9D59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34" y="198614"/>
            <a:ext cx="10629724" cy="15084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A78D50-DF9C-4730-9B00-A99323BA0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41" y="1707050"/>
            <a:ext cx="5175821" cy="33199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E65D8C-3492-4A31-AA3D-5CB6B8F01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8522" y="1769012"/>
            <a:ext cx="4777640" cy="33199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797DBA-57E7-4DE7-951F-3D40AF843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41" y="5215382"/>
            <a:ext cx="2078169" cy="150843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D2F79F5-FFFC-49A1-B610-3F855C0595D7}"/>
              </a:ext>
            </a:extLst>
          </p:cNvPr>
          <p:cNvSpPr/>
          <p:nvPr/>
        </p:nvSpPr>
        <p:spPr>
          <a:xfrm>
            <a:off x="2892801" y="5724091"/>
            <a:ext cx="3203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s-PE" sz="1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Mujeres: 115,662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Hombres: 126,516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6808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16042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Venezuela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18">
            <a:extLst>
              <a:ext uri="{FF2B5EF4-FFF2-40B4-BE49-F238E27FC236}">
                <a16:creationId xmlns:a16="http://schemas.microsoft.com/office/drawing/2014/main" id="{35FE7407-5FCE-4288-B18F-7EF7730093EC}"/>
              </a:ext>
            </a:extLst>
          </p:cNvPr>
          <p:cNvSpPr txBox="1">
            <a:spLocks/>
          </p:cNvSpPr>
          <p:nvPr/>
        </p:nvSpPr>
        <p:spPr>
          <a:xfrm>
            <a:off x="6829425" y="1894403"/>
            <a:ext cx="4778148" cy="3198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ES" dirty="0">
              <a:solidFill>
                <a:schemeClr val="tx1"/>
              </a:solidFill>
            </a:endParaRPr>
          </a:p>
          <a:p>
            <a:pPr algn="just"/>
            <a:endParaRPr lang="es-ES" dirty="0">
              <a:solidFill>
                <a:schemeClr val="tx1"/>
              </a:solidFill>
            </a:endParaRPr>
          </a:p>
          <a:p>
            <a:pPr algn="just"/>
            <a:endParaRPr lang="es-ES" dirty="0">
              <a:solidFill>
                <a:schemeClr val="tx1"/>
              </a:solidFill>
            </a:endParaRPr>
          </a:p>
          <a:p>
            <a:pPr algn="just"/>
            <a:endParaRPr lang="es-ES" sz="2300" dirty="0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6A1D6E-969B-492E-BB2E-44FE4A3D3D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F5AFC36-6D37-4ED7-97E0-41DB7F525D89}"/>
              </a:ext>
            </a:extLst>
          </p:cNvPr>
          <p:cNvSpPr txBox="1"/>
          <p:nvPr/>
        </p:nvSpPr>
        <p:spPr>
          <a:xfrm>
            <a:off x="5991519" y="2150006"/>
            <a:ext cx="5869699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2500" dirty="0"/>
          </a:p>
          <a:p>
            <a:pPr algn="just"/>
            <a:endParaRPr lang="es-ES" sz="2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CBB27D-9D3A-41C1-8088-C2AF98C6369D}"/>
              </a:ext>
            </a:extLst>
          </p:cNvPr>
          <p:cNvSpPr txBox="1"/>
          <p:nvPr/>
        </p:nvSpPr>
        <p:spPr>
          <a:xfrm>
            <a:off x="5327256" y="1447172"/>
            <a:ext cx="657282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1" i="0" dirty="0">
                <a:effectLst/>
              </a:rPr>
              <a:t>Lunes, 07 Junio 2021 07:27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b="0" i="0" dirty="0">
                <a:effectLst/>
              </a:rPr>
              <a:t>El presidente de la República Nicolás Maduro, anunció que se han detectado las variantes británica y andina, en el territorio nacional.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“Tenemos tremenda frontera y de la frontera de Apure pasó la variante británica y de la frontera del Zulia hemos detectado la variante andina”.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E</a:t>
            </a:r>
            <a:r>
              <a:rPr lang="es-ES" sz="2000" b="0" i="0" dirty="0">
                <a:effectLst/>
              </a:rPr>
              <a:t>l presidente de la República, Nicolás anunció que el Sistema COVAX tiene previsto el envío de millones de vacunas entre los meses de julio y agosto al país.</a:t>
            </a:r>
            <a:endParaRPr lang="es-CO"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BDFF8D-7D01-4B81-8A60-C2BF600EE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09" y="1583926"/>
            <a:ext cx="3283900" cy="20686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8B76005-2133-42FC-A872-051D6E9429DF}"/>
              </a:ext>
            </a:extLst>
          </p:cNvPr>
          <p:cNvSpPr txBox="1"/>
          <p:nvPr/>
        </p:nvSpPr>
        <p:spPr>
          <a:xfrm>
            <a:off x="224656" y="6211669"/>
            <a:ext cx="11382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http://</a:t>
            </a:r>
            <a:r>
              <a:rPr lang="es-CO" dirty="0" err="1"/>
              <a:t>www.mpps.gob.ve</a:t>
            </a:r>
            <a:r>
              <a:rPr lang="es-CO" dirty="0"/>
              <a:t>/</a:t>
            </a:r>
            <a:r>
              <a:rPr lang="es-CO" dirty="0" err="1"/>
              <a:t>index.php</a:t>
            </a:r>
            <a:r>
              <a:rPr lang="es-CO" dirty="0"/>
              <a:t>/sala-de-prensa/</a:t>
            </a:r>
            <a:r>
              <a:rPr lang="es-CO" dirty="0" err="1"/>
              <a:t>notnac</a:t>
            </a:r>
            <a:r>
              <a:rPr lang="es-CO" dirty="0"/>
              <a:t>/1139-presidente-maduro-se-han-detectado-en-el-pais-las-variantes-britanica-y-andina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5FF720-5BCF-4C07-AD94-DB1AB5B7CA89}"/>
              </a:ext>
            </a:extLst>
          </p:cNvPr>
          <p:cNvSpPr txBox="1"/>
          <p:nvPr/>
        </p:nvSpPr>
        <p:spPr>
          <a:xfrm>
            <a:off x="4670474" y="5823430"/>
            <a:ext cx="6189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http://</a:t>
            </a:r>
            <a:r>
              <a:rPr lang="es-CO" dirty="0" err="1"/>
              <a:t>www.mpps.gob.ve</a:t>
            </a:r>
            <a:r>
              <a:rPr lang="es-CO" dirty="0"/>
              <a:t>/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B713121-F8CC-4422-8D50-A7DB10C0EF3B}"/>
              </a:ext>
            </a:extLst>
          </p:cNvPr>
          <p:cNvSpPr txBox="1"/>
          <p:nvPr/>
        </p:nvSpPr>
        <p:spPr>
          <a:xfrm>
            <a:off x="291923" y="4032391"/>
            <a:ext cx="4742829" cy="1708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3500" dirty="0"/>
              <a:t>Dosis administradas</a:t>
            </a:r>
          </a:p>
          <a:p>
            <a:pPr algn="ctr"/>
            <a:endParaRPr lang="es-CO" sz="3500" dirty="0"/>
          </a:p>
          <a:p>
            <a:pPr algn="ctr"/>
            <a:r>
              <a:rPr lang="es-CO" sz="3500" dirty="0">
                <a:solidFill>
                  <a:schemeClr val="accent6">
                    <a:lumMod val="50000"/>
                  </a:schemeClr>
                </a:solidFill>
              </a:rPr>
              <a:t>3,300,000</a:t>
            </a:r>
          </a:p>
        </p:txBody>
      </p:sp>
    </p:spTree>
    <p:extLst>
      <p:ext uri="{BB962C8B-B14F-4D97-AF65-F5344CB8AC3E}">
        <p14:creationId xmlns:p14="http://schemas.microsoft.com/office/powerpoint/2010/main" val="2502576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a mujer&#10;&#10;Descripción generada automáticamente con confianza media">
            <a:extLst>
              <a:ext uri="{FF2B5EF4-FFF2-40B4-BE49-F238E27FC236}">
                <a16:creationId xmlns:a16="http://schemas.microsoft.com/office/drawing/2014/main" id="{0CDABFC5-C4A8-4A0C-8DE1-9DFB71F98F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297" y="643467"/>
            <a:ext cx="4735405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7359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Banca de madera junto a una estatu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73BD39F-06FD-4714-895E-B5C2B8976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1B4BD3A-4127-4A27-8904-9B04189F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567" y="417057"/>
            <a:ext cx="4885867" cy="4379531"/>
          </a:xfrm>
        </p:spPr>
        <p:txBody>
          <a:bodyPr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PE" sz="3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Solo estaremos seguros cuando todos estemos seguros.</a:t>
            </a:r>
          </a:p>
          <a:p>
            <a: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s-PE" sz="3000" b="1" dirty="0">
              <a:solidFill>
                <a:schemeClr val="bg1"/>
              </a:solidFill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s-MX" sz="3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Reconstruir nuestra sociedad con justicia social y ambiental 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s-MX" sz="3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para que todas las personas vivan con dignidad. 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3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75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3D5C3E-C4D0-4B64-A158-87F8C0E465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375" y="2071351"/>
            <a:ext cx="2411658" cy="231845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2AAD025-4738-4170-A5EB-6C4CDE3A8C35}"/>
              </a:ext>
            </a:extLst>
          </p:cNvPr>
          <p:cNvSpPr/>
          <p:nvPr/>
        </p:nvSpPr>
        <p:spPr>
          <a:xfrm>
            <a:off x="7548410" y="4641560"/>
            <a:ext cx="4643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437CBDC-6FD5-4198-A65B-B3BBF8EE1987}"/>
              </a:ext>
            </a:extLst>
          </p:cNvPr>
          <p:cNvSpPr/>
          <p:nvPr/>
        </p:nvSpPr>
        <p:spPr>
          <a:xfrm>
            <a:off x="296779" y="309132"/>
            <a:ext cx="115984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Bolivia, Chile, Colombia,  Ecuador, Perú y Venezuela</a:t>
            </a:r>
          </a:p>
          <a:p>
            <a:pPr algn="ctr"/>
            <a:r>
              <a:rPr lang="es-ES" sz="35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vez más juntos por el derecho a la salud </a:t>
            </a:r>
            <a:endParaRPr lang="es-CO" sz="3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0B9AC0-4CD2-4591-B071-E69BAA7F7F34}"/>
              </a:ext>
            </a:extLst>
          </p:cNvPr>
          <p:cNvSpPr/>
          <p:nvPr/>
        </p:nvSpPr>
        <p:spPr>
          <a:xfrm>
            <a:off x="2736415" y="6246712"/>
            <a:ext cx="6467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www.orasconhu.org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FF67B35-4CEF-4A54-B41A-0DA9E9779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042" y="2071351"/>
            <a:ext cx="5575232" cy="337059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1FA967E-18DF-4454-A00A-28480EC21E83}"/>
              </a:ext>
            </a:extLst>
          </p:cNvPr>
          <p:cNvSpPr txBox="1"/>
          <p:nvPr/>
        </p:nvSpPr>
        <p:spPr>
          <a:xfrm>
            <a:off x="478302" y="5693702"/>
            <a:ext cx="8350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Muchas gracias a los Ministros de Salud, a los grupos de trabajo, al CTC,  a los Comités Andinos y al equipo técnico ORAS-CONHU.</a:t>
            </a:r>
          </a:p>
        </p:txBody>
      </p:sp>
    </p:spTree>
    <p:extLst>
      <p:ext uri="{BB962C8B-B14F-4D97-AF65-F5344CB8AC3E}">
        <p14:creationId xmlns:p14="http://schemas.microsoft.com/office/powerpoint/2010/main" val="520915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B850F26-8FAE-4628-9363-4E0FA509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F450D6A-44CD-4B5F-9673-056065679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547464"/>
              </p:ext>
            </p:extLst>
          </p:nvPr>
        </p:nvGraphicFramePr>
        <p:xfrm>
          <a:off x="80010" y="1706194"/>
          <a:ext cx="11833694" cy="4023361"/>
        </p:xfrm>
        <a:graphic>
          <a:graphicData uri="http://schemas.openxmlformats.org/drawingml/2006/table">
            <a:tbl>
              <a:tblPr/>
              <a:tblGrid>
                <a:gridCol w="1130110">
                  <a:extLst>
                    <a:ext uri="{9D8B030D-6E8A-4147-A177-3AD203B41FA5}">
                      <a16:colId xmlns:a16="http://schemas.microsoft.com/office/drawing/2014/main" val="692644819"/>
                    </a:ext>
                  </a:extLst>
                </a:gridCol>
                <a:gridCol w="1182071">
                  <a:extLst>
                    <a:ext uri="{9D8B030D-6E8A-4147-A177-3AD203B41FA5}">
                      <a16:colId xmlns:a16="http://schemas.microsoft.com/office/drawing/2014/main" val="1970660213"/>
                    </a:ext>
                  </a:extLst>
                </a:gridCol>
                <a:gridCol w="1675683">
                  <a:extLst>
                    <a:ext uri="{9D8B030D-6E8A-4147-A177-3AD203B41FA5}">
                      <a16:colId xmlns:a16="http://schemas.microsoft.com/office/drawing/2014/main" val="2373293241"/>
                    </a:ext>
                  </a:extLst>
                </a:gridCol>
                <a:gridCol w="1415887">
                  <a:extLst>
                    <a:ext uri="{9D8B030D-6E8A-4147-A177-3AD203B41FA5}">
                      <a16:colId xmlns:a16="http://schemas.microsoft.com/office/drawing/2014/main" val="3568299473"/>
                    </a:ext>
                  </a:extLst>
                </a:gridCol>
                <a:gridCol w="1143101">
                  <a:extLst>
                    <a:ext uri="{9D8B030D-6E8A-4147-A177-3AD203B41FA5}">
                      <a16:colId xmlns:a16="http://schemas.microsoft.com/office/drawing/2014/main" val="4268321719"/>
                    </a:ext>
                  </a:extLst>
                </a:gridCol>
                <a:gridCol w="1389906">
                  <a:extLst>
                    <a:ext uri="{9D8B030D-6E8A-4147-A177-3AD203B41FA5}">
                      <a16:colId xmlns:a16="http://schemas.microsoft.com/office/drawing/2014/main" val="1353003350"/>
                    </a:ext>
                  </a:extLst>
                </a:gridCol>
                <a:gridCol w="1272998">
                  <a:extLst>
                    <a:ext uri="{9D8B030D-6E8A-4147-A177-3AD203B41FA5}">
                      <a16:colId xmlns:a16="http://schemas.microsoft.com/office/drawing/2014/main" val="4249525758"/>
                    </a:ext>
                  </a:extLst>
                </a:gridCol>
                <a:gridCol w="1311969">
                  <a:extLst>
                    <a:ext uri="{9D8B030D-6E8A-4147-A177-3AD203B41FA5}">
                      <a16:colId xmlns:a16="http://schemas.microsoft.com/office/drawing/2014/main" val="2819195166"/>
                    </a:ext>
                  </a:extLst>
                </a:gridCol>
                <a:gridCol w="1311969">
                  <a:extLst>
                    <a:ext uri="{9D8B030D-6E8A-4147-A177-3AD203B41FA5}">
                      <a16:colId xmlns:a16="http://schemas.microsoft.com/office/drawing/2014/main" val="3094156553"/>
                    </a:ext>
                  </a:extLst>
                </a:gridCol>
              </a:tblGrid>
              <a:tr h="157068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País, Otros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Casos en los últimos 7 días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Casos en los 7 días anteriores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Caso semanal % de cambio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Casos en los últimos 7 días/1M pop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Muertes en los últimos 7 días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Muertes en los 7 días anteriores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Variación semanal del porcentaje de mortalidad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Muertes en los últimos 7 días/1M pop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86776"/>
                  </a:ext>
                </a:extLst>
              </a:tr>
              <a:tr h="35038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3,018,799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3,573,339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68,802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78,337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90997"/>
                  </a:ext>
                </a:extLst>
              </a:tr>
              <a:tr h="35038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Europa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320,331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374,049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895510"/>
                  </a:ext>
                </a:extLst>
              </a:tr>
              <a:tr h="35038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Norteamérica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184,665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239,274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25675"/>
                  </a:ext>
                </a:extLst>
              </a:tr>
              <a:tr h="35038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1,438,348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1,929,029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29,789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35,962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123369"/>
                  </a:ext>
                </a:extLst>
              </a:tr>
              <a:tr h="35038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Suramérica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989,111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955,647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24,482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25,242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692396"/>
                  </a:ext>
                </a:extLst>
              </a:tr>
              <a:tr h="35038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África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85,516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74,423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316142"/>
                  </a:ext>
                </a:extLst>
              </a:tr>
              <a:tr h="35038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Oceanía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35338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55715704-9323-4196-882C-09E4DBDC5FAE}"/>
              </a:ext>
            </a:extLst>
          </p:cNvPr>
          <p:cNvSpPr txBox="1"/>
          <p:nvPr/>
        </p:nvSpPr>
        <p:spPr>
          <a:xfrm>
            <a:off x="3564081" y="6609646"/>
            <a:ext cx="6378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https://www.worldometers.info/coronavirus/</a:t>
            </a:r>
            <a:r>
              <a:rPr lang="es-CO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preparación propia</a:t>
            </a: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E53454A9-E66D-4E59-890D-F598F8CA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625" y="123389"/>
            <a:ext cx="10433079" cy="916348"/>
          </a:xfrm>
        </p:spPr>
        <p:txBody>
          <a:bodyPr>
            <a:normAutofit/>
          </a:bodyPr>
          <a:lstStyle/>
          <a:p>
            <a:pPr algn="ctr"/>
            <a:r>
              <a:rPr lang="es-PE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Distribución nuevos casos y fallecidos en  los últimos 7 días por COVID-19 en regiones del mundo. 06-06-2021  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4F88ED9F-B5DA-44E9-9F46-AAC8A27BAE28}"/>
              </a:ext>
            </a:extLst>
          </p:cNvPr>
          <p:cNvSpPr/>
          <p:nvPr/>
        </p:nvSpPr>
        <p:spPr>
          <a:xfrm>
            <a:off x="4314387" y="4620434"/>
            <a:ext cx="940216" cy="7973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309D5559-A84A-4DAC-890C-DD225BC5F927}"/>
              </a:ext>
            </a:extLst>
          </p:cNvPr>
          <p:cNvSpPr/>
          <p:nvPr/>
        </p:nvSpPr>
        <p:spPr>
          <a:xfrm>
            <a:off x="5590381" y="4620434"/>
            <a:ext cx="1011238" cy="3937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9A6FAA1B-4027-48E1-8AD7-24799EBE53F0}"/>
              </a:ext>
            </a:extLst>
          </p:cNvPr>
          <p:cNvSpPr/>
          <p:nvPr/>
        </p:nvSpPr>
        <p:spPr>
          <a:xfrm>
            <a:off x="9530868" y="5014134"/>
            <a:ext cx="914400" cy="3683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9" name="Marco 8">
            <a:extLst>
              <a:ext uri="{FF2B5EF4-FFF2-40B4-BE49-F238E27FC236}">
                <a16:creationId xmlns:a16="http://schemas.microsoft.com/office/drawing/2014/main" id="{3D33E971-A103-404B-9796-21C69ADF1386}"/>
              </a:ext>
            </a:extLst>
          </p:cNvPr>
          <p:cNvSpPr/>
          <p:nvPr/>
        </p:nvSpPr>
        <p:spPr>
          <a:xfrm>
            <a:off x="10964871" y="4620434"/>
            <a:ext cx="736600" cy="3937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58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vistiendo, cuarto de hospital, relleno, hombre&#10;&#10;Descripción generada automáticamente">
            <a:extLst>
              <a:ext uri="{FF2B5EF4-FFF2-40B4-BE49-F238E27FC236}">
                <a16:creationId xmlns:a16="http://schemas.microsoft.com/office/drawing/2014/main" id="{6942087A-F5CA-4E3A-AE0B-043467462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0500" y="109537"/>
            <a:ext cx="11811000" cy="66389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D504C1-7BFD-4438-BFA5-E9706379BC24}"/>
              </a:ext>
            </a:extLst>
          </p:cNvPr>
          <p:cNvSpPr txBox="1"/>
          <p:nvPr/>
        </p:nvSpPr>
        <p:spPr>
          <a:xfrm>
            <a:off x="190500" y="6748462"/>
            <a:ext cx="1181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>
                <a:hlinkClick r:id="rId3" tooltip="https://rubenluengas.com/2020/03/alemania-trata-de-impedir-que-eu-compre-la-investigacion-sobre-la-vacuna-contra-el-coronavirus/"/>
              </a:rPr>
              <a:t>Esta foto</a:t>
            </a:r>
            <a:r>
              <a:rPr lang="es-PE" sz="900"/>
              <a:t> de Autor desconocido está bajo licencia </a:t>
            </a:r>
            <a:r>
              <a:rPr lang="es-PE" sz="900">
                <a:hlinkClick r:id="rId4" tooltip="https://creativecommons.org/licenses/by/3.0/"/>
              </a:rPr>
              <a:t>CC BY</a:t>
            </a:r>
            <a:endParaRPr lang="es-PE" sz="9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9E6D934-E21A-4B89-8365-81B170062E94}"/>
              </a:ext>
            </a:extLst>
          </p:cNvPr>
          <p:cNvSpPr/>
          <p:nvPr/>
        </p:nvSpPr>
        <p:spPr>
          <a:xfrm>
            <a:off x="4332918" y="395584"/>
            <a:ext cx="5165411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 prstMaterial="dkEdge"/>
        </p:spPr>
        <p:txBody>
          <a:bodyPr wrap="square" lIns="91440" tIns="45720" rIns="91440" bIns="45720">
            <a:spAutoFit/>
            <a:sp3d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1814072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4896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0"/>
            <a:ext cx="12192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404776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COVID-19 </a:t>
            </a:r>
            <a:r>
              <a:rPr lang="en-US" sz="47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47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7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6246E3EF-6E0A-4A7A-8AD8-2F03561B3B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417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9D1A9-8D3C-4A41-ABA2-BCDAF2D0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304" y="170815"/>
            <a:ext cx="9877926" cy="1075055"/>
          </a:xfrm>
        </p:spPr>
        <p:txBody>
          <a:bodyPr>
            <a:normAutofit/>
          </a:bodyPr>
          <a:lstStyle/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COVID-19 en los paises con mas casos en el mundo al 06-06-2021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01482191-E79F-4368-8941-741547EC7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AE494D8-14C4-4B10-A5EB-57053A79B903}"/>
              </a:ext>
            </a:extLst>
          </p:cNvPr>
          <p:cNvSpPr txBox="1"/>
          <p:nvPr/>
        </p:nvSpPr>
        <p:spPr>
          <a:xfrm>
            <a:off x="1714500" y="6488668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https://www.worldometers.info/coronavirus/#main_table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4B4578A-7695-4A4F-99D6-2FB1D0288D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521167"/>
              </p:ext>
            </p:extLst>
          </p:nvPr>
        </p:nvGraphicFramePr>
        <p:xfrm>
          <a:off x="1487304" y="1087754"/>
          <a:ext cx="10159866" cy="5107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3128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9D1A9-8D3C-4A41-ABA2-BCDAF2D0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304" y="170815"/>
            <a:ext cx="9877926" cy="1075055"/>
          </a:xfrm>
        </p:spPr>
        <p:txBody>
          <a:bodyPr>
            <a:normAutofit/>
          </a:bodyPr>
          <a:lstStyle/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Fallecidos por  COVID-19 en países del mundo al 06-06-2021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01482191-E79F-4368-8941-741547EC7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AE494D8-14C4-4B10-A5EB-57053A79B903}"/>
              </a:ext>
            </a:extLst>
          </p:cNvPr>
          <p:cNvSpPr txBox="1"/>
          <p:nvPr/>
        </p:nvSpPr>
        <p:spPr>
          <a:xfrm>
            <a:off x="1714500" y="6488668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https://www.worldometers.info/coronavirus/#main_table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71F559E-10DA-4BB2-AFD6-8ADEE5CCB3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84450"/>
              </p:ext>
            </p:extLst>
          </p:nvPr>
        </p:nvGraphicFramePr>
        <p:xfrm>
          <a:off x="1828800" y="1245869"/>
          <a:ext cx="9877926" cy="5063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1546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9D1A9-8D3C-4A41-ABA2-BCDAF2D0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304" y="170815"/>
            <a:ext cx="10491336" cy="916939"/>
          </a:xfrm>
        </p:spPr>
        <p:txBody>
          <a:bodyPr>
            <a:normAutofit/>
          </a:bodyPr>
          <a:lstStyle/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COVID-19 por millón en países del mundo al 06-06-2021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01482191-E79F-4368-8941-741547EC7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AE494D8-14C4-4B10-A5EB-57053A79B903}"/>
              </a:ext>
            </a:extLst>
          </p:cNvPr>
          <p:cNvSpPr txBox="1"/>
          <p:nvPr/>
        </p:nvSpPr>
        <p:spPr>
          <a:xfrm>
            <a:off x="1714500" y="6488668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https://www.worldometers.info/coronavirus/#main_table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E8EAE2B-2693-49DB-A73B-374E71EC65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478711"/>
              </p:ext>
            </p:extLst>
          </p:nvPr>
        </p:nvGraphicFramePr>
        <p:xfrm>
          <a:off x="1547282" y="986366"/>
          <a:ext cx="10031307" cy="5380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63204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20B22D-B735-4225-98CC-85D15BEB9C00}">
  <we:reference id="wa104380955" version="2.2.1.0" store="es-ES" storeType="OMEX"/>
  <we:alternateReferences>
    <we:reference id="WA104380955" version="2.2.1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17650</TotalTime>
  <Words>2655</Words>
  <Application>Microsoft Office PowerPoint</Application>
  <PresentationFormat>Panorámica</PresentationFormat>
  <Paragraphs>556</Paragraphs>
  <Slides>50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50</vt:i4>
      </vt:variant>
    </vt:vector>
  </HeadingPairs>
  <TitlesOfParts>
    <vt:vector size="61" baseType="lpstr">
      <vt:lpstr>Arial</vt:lpstr>
      <vt:lpstr>Arial Black</vt:lpstr>
      <vt:lpstr>Calibri</vt:lpstr>
      <vt:lpstr>Calibri Light</vt:lpstr>
      <vt:lpstr>FF_Clan_OT_News</vt:lpstr>
      <vt:lpstr>Roboto</vt:lpstr>
      <vt:lpstr>Segoe UI Historic</vt:lpstr>
      <vt:lpstr>Wingdings</vt:lpstr>
      <vt:lpstr>Tema de Office</vt:lpstr>
      <vt:lpstr>1_Tema de Office</vt:lpstr>
      <vt:lpstr>2_Tema de Office</vt:lpstr>
      <vt:lpstr>Presentación de PowerPoint</vt:lpstr>
      <vt:lpstr>Distribución de casos confirmados, fallecidos y letalidad por COVID-19 en regiones del mundo. 07-06-2021 07:01</vt:lpstr>
      <vt:lpstr>Casos nuevos confirmados en el mundo por millón de habitantes. 06-06-2021</vt:lpstr>
      <vt:lpstr>Fallecidos por millón de habitantes en el mundo al 06-06-2021</vt:lpstr>
      <vt:lpstr>Distribución nuevos casos y fallecidos en  los últimos 7 días por COVID-19 en regiones del mundo. 06-06-2021  </vt:lpstr>
      <vt:lpstr>Casos de COVID-19 en el mundo  </vt:lpstr>
      <vt:lpstr>Casos de COVID-19 en los paises con mas casos en el mundo al 06-06-2021</vt:lpstr>
      <vt:lpstr>Fallecidos por  COVID-19 en países del mundo al 06-06-2021</vt:lpstr>
      <vt:lpstr>Casos de COVID-19 por millón en países del mundo al 06-06-2021</vt:lpstr>
      <vt:lpstr>Fallecidos por millón por COVID-19 en países del mundo al 06-06-2021</vt:lpstr>
      <vt:lpstr>Casos de COVID-19 en Suramérica  </vt:lpstr>
      <vt:lpstr>Distribución nuevos casos en  los últimos 7 días por COVID-19 en Países de Suramérica. 06-06-2021  </vt:lpstr>
      <vt:lpstr>Distribución nuevos fallecidos en  los últimos 7 días por COVID-19 en países de Suramérica. 06-06-2021  </vt:lpstr>
      <vt:lpstr>Distribución nuevos casos y nuevos fallecidos por millón de hab en  los últimos 7 días por COVID-19 en Países de Suramérica. 06-06-2021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COVID-19 en los países andinos 7 de junio 2021 –  Hora 8:30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Avances vacunación COVID-19 - Chile   </vt:lpstr>
      <vt:lpstr>Presentación de PowerPoint</vt:lpstr>
      <vt:lpstr>Presentación de PowerPoint</vt:lpstr>
      <vt:lpstr>Avances vacunación COVID-19 - Colombia  </vt:lpstr>
      <vt:lpstr>Presentación de PowerPoint</vt:lpstr>
      <vt:lpstr>Presentación de PowerPoint</vt:lpstr>
      <vt:lpstr>Avances vacunación COVID-19 - Ecuador   </vt:lpstr>
      <vt:lpstr>Presentación de PowerPoint</vt:lpstr>
      <vt:lpstr>Presentación de PowerPoint</vt:lpstr>
      <vt:lpstr>Avances vacunación COVID-19 - Perú   </vt:lpstr>
      <vt:lpstr>Presentación de PowerPoint</vt:lpstr>
      <vt:lpstr>Presentación de PowerPoint</vt:lpstr>
      <vt:lpstr>Presentación de PowerPoint</vt:lpstr>
      <vt:lpstr>Avances vacunación COVID-19 - Venezuela 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Francisco Beingolea More</dc:creator>
  <cp:lastModifiedBy>Luis Francisco Beingolea More</cp:lastModifiedBy>
  <cp:revision>2022</cp:revision>
  <dcterms:created xsi:type="dcterms:W3CDTF">2020-12-14T06:48:05Z</dcterms:created>
  <dcterms:modified xsi:type="dcterms:W3CDTF">2021-06-08T04:58:41Z</dcterms:modified>
</cp:coreProperties>
</file>